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2">
  <p:sldMasterIdLst>
    <p:sldMasterId id="2147483660" r:id="rId4"/>
  </p:sldMasterIdLst>
  <p:notesMasterIdLst>
    <p:notesMasterId r:id="rId39"/>
  </p:notesMasterIdLst>
  <p:sldIdLst>
    <p:sldId id="264" r:id="rId5"/>
    <p:sldId id="256" r:id="rId6"/>
    <p:sldId id="269" r:id="rId7"/>
    <p:sldId id="300" r:id="rId8"/>
    <p:sldId id="306" r:id="rId9"/>
    <p:sldId id="305" r:id="rId10"/>
    <p:sldId id="283" r:id="rId11"/>
    <p:sldId id="284" r:id="rId12"/>
    <p:sldId id="285" r:id="rId13"/>
    <p:sldId id="299" r:id="rId14"/>
    <p:sldId id="286" r:id="rId15"/>
    <p:sldId id="324" r:id="rId16"/>
    <p:sldId id="287" r:id="rId17"/>
    <p:sldId id="288" r:id="rId18"/>
    <p:sldId id="289" r:id="rId19"/>
    <p:sldId id="307" r:id="rId20"/>
    <p:sldId id="290" r:id="rId21"/>
    <p:sldId id="291" r:id="rId22"/>
    <p:sldId id="311" r:id="rId23"/>
    <p:sldId id="310" r:id="rId24"/>
    <p:sldId id="319" r:id="rId25"/>
    <p:sldId id="321" r:id="rId26"/>
    <p:sldId id="312" r:id="rId27"/>
    <p:sldId id="314" r:id="rId28"/>
    <p:sldId id="315" r:id="rId29"/>
    <p:sldId id="316" r:id="rId30"/>
    <p:sldId id="317" r:id="rId31"/>
    <p:sldId id="322" r:id="rId32"/>
    <p:sldId id="323" r:id="rId33"/>
    <p:sldId id="318" r:id="rId34"/>
    <p:sldId id="293" r:id="rId35"/>
    <p:sldId id="302" r:id="rId36"/>
    <p:sldId id="309" r:id="rId37"/>
    <p:sldId id="308" r:id="rId38"/>
  </p:sldIdLst>
  <p:sldSz cx="9144000" cy="6858000" type="screen4x3"/>
  <p:notesSz cx="6858000" cy="9144000"/>
  <p:embeddedFontLst>
    <p:embeddedFont>
      <p:font typeface="Arial Unicode MS" panose="020B0604020202020204" pitchFamily="34" charset="-128"/>
      <p:regular r:id="rId40"/>
    </p:embeddedFont>
    <p:embeddedFont>
      <p:font typeface="Calibri" panose="020F0502020204030204" pitchFamily="34" charset="0"/>
      <p:regular r:id="rId41"/>
      <p:bold r:id="rId42"/>
      <p:italic r:id="rId43"/>
      <p:boldItalic r:id="rId44"/>
    </p:embeddedFont>
    <p:embeddedFont>
      <p:font typeface="Calibri Light" panose="020F0302020204030204" pitchFamily="34" charset="0"/>
      <p:regular r:id="rId45"/>
      <p:italic r:id="rId46"/>
    </p:embeddedFont>
    <p:embeddedFont>
      <p:font typeface="Champion HTFFeatherweight" charset="0"/>
      <p:regular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Hebie" initials="MH" lastIdx="5" clrIdx="0">
    <p:extLst>
      <p:ext uri="{19B8F6BF-5375-455C-9EA6-DF929625EA0E}">
        <p15:presenceInfo xmlns:p15="http://schemas.microsoft.com/office/powerpoint/2012/main" userId="Marlene Hebie" providerId="None"/>
      </p:ext>
    </p:extLst>
  </p:cmAuthor>
  <p:cmAuthor id="2" name="Sinead O'Mahony" initials="SO" lastIdx="3" clrIdx="1">
    <p:extLst>
      <p:ext uri="{19B8F6BF-5375-455C-9EA6-DF929625EA0E}">
        <p15:presenceInfo xmlns:p15="http://schemas.microsoft.com/office/powerpoint/2012/main" userId="S-1-5-21-2391952738-257404454-806743292-15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793D"/>
    <a:srgbClr val="8AAC2A"/>
    <a:srgbClr val="A6CE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88" autoAdjust="0"/>
    <p:restoredTop sz="89134" autoAdjust="0"/>
  </p:normalViewPr>
  <p:slideViewPr>
    <p:cSldViewPr snapToGrid="0">
      <p:cViewPr varScale="1">
        <p:scale>
          <a:sx n="64" d="100"/>
          <a:sy n="64" d="100"/>
        </p:scale>
        <p:origin x="147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5.fntdata"/><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4.fntdata"/><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DA3171-DE0D-4AF7-834D-5CF0C4E3DF91}" type="doc">
      <dgm:prSet loTypeId="urn:microsoft.com/office/officeart/2005/8/layout/chevron2" loCatId="list" qsTypeId="urn:microsoft.com/office/officeart/2005/8/quickstyle/simple3" qsCatId="simple" csTypeId="urn:microsoft.com/office/officeart/2005/8/colors/accent6_5" csCatId="accent6" phldr="1"/>
      <dgm:spPr/>
      <dgm:t>
        <a:bodyPr/>
        <a:lstStyle/>
        <a:p>
          <a:endParaRPr lang="en-IE"/>
        </a:p>
      </dgm:t>
    </dgm:pt>
    <dgm:pt modelId="{FAF65D8C-0982-4AE3-9109-0AEA3874BF77}">
      <dgm:prSet phldrT="[Text]" custT="1"/>
      <dgm:spPr/>
      <dgm:t>
        <a:bodyPr/>
        <a:lstStyle/>
        <a:p>
          <a:r>
            <a:rPr lang="en-IE" sz="1300" b="1" dirty="0">
              <a:latin typeface="Arial Unicode MS" panose="020B0604020202020204" pitchFamily="34" charset="-128"/>
              <a:ea typeface="Arial Unicode MS" panose="020B0604020202020204" pitchFamily="34" charset="-128"/>
              <a:cs typeface="Arial Unicode MS" panose="020B0604020202020204" pitchFamily="34" charset="-128"/>
            </a:rPr>
            <a:t>At community level</a:t>
          </a:r>
        </a:p>
      </dgm:t>
    </dgm:pt>
    <dgm:pt modelId="{4A799DE0-B12C-4D55-B983-DAF3ABA31E70}" type="parTrans" cxnId="{B80022EC-EAEF-4677-9BA3-A3FA1A785B95}">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2C524B1D-D89D-4FEC-B6E3-6CFA22C0B8C3}" type="sibTrans" cxnId="{B80022EC-EAEF-4677-9BA3-A3FA1A785B95}">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264B29BD-BEE5-4283-B3DF-0F83DB9522C1}">
      <dgm:prSet phldrT="[Text]" custT="1"/>
      <dgm:spPr/>
      <dgm:t>
        <a:bodyPr/>
        <a:lstStyle/>
        <a:p>
          <a:pPr>
            <a:buClr>
              <a:srgbClr val="0E793D"/>
            </a:buClr>
          </a:pPr>
          <a:r>
            <a:rPr lang="en-IE" sz="1400" b="0" dirty="0" err="1">
              <a:latin typeface="Arial Unicode MS" panose="020B0604020202020204" pitchFamily="34" charset="-128"/>
              <a:ea typeface="Arial Unicode MS" panose="020B0604020202020204" pitchFamily="34" charset="-128"/>
              <a:cs typeface="Arial Unicode MS" panose="020B0604020202020204" pitchFamily="34" charset="-128"/>
            </a:rPr>
            <a:t>ToT</a:t>
          </a:r>
          <a:r>
            <a:rPr lang="en-IE" sz="1400" b="0" dirty="0">
              <a:latin typeface="Arial Unicode MS" panose="020B0604020202020204" pitchFamily="34" charset="-128"/>
              <a:ea typeface="Arial Unicode MS" panose="020B0604020202020204" pitchFamily="34" charset="-128"/>
              <a:cs typeface="Arial Unicode MS" panose="020B0604020202020204" pitchFamily="34" charset="-128"/>
            </a:rPr>
            <a:t> for lead mothers</a:t>
          </a:r>
        </a:p>
      </dgm:t>
    </dgm:pt>
    <dgm:pt modelId="{9962C15F-B4FC-4F5C-B406-B5433B326F74}" type="parTrans" cxnId="{4058B35C-EF16-4C87-AA96-EC519FFAE5A1}">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D84454DE-D22D-4895-954C-D95BE681C77A}" type="sibTrans" cxnId="{4058B35C-EF16-4C87-AA96-EC519FFAE5A1}">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F4BC32AE-3A9F-4C6C-A421-D1E801B8B348}">
      <dgm:prSet phldrT="[Text]" custT="1"/>
      <dgm:spPr/>
      <dgm:t>
        <a:bodyPr/>
        <a:lstStyle/>
        <a:p>
          <a:pPr>
            <a:buClr>
              <a:srgbClr val="0E793D"/>
            </a:buClr>
          </a:pPr>
          <a:r>
            <a:rPr lang="en-IE" sz="1400" b="0" dirty="0">
              <a:latin typeface="Arial Unicode MS" panose="020B0604020202020204" pitchFamily="34" charset="-128"/>
              <a:ea typeface="Arial Unicode MS" panose="020B0604020202020204" pitchFamily="34" charset="-128"/>
              <a:cs typeface="Arial Unicode MS" panose="020B0604020202020204" pitchFamily="34" charset="-128"/>
            </a:rPr>
            <a:t>Cascade trainings integrated within mass screening, EPI, anti-malaria campaign, other large scale health campaign</a:t>
          </a:r>
        </a:p>
      </dgm:t>
    </dgm:pt>
    <dgm:pt modelId="{4C83156A-D746-492C-B627-C61D3D65B1F4}" type="parTrans" cxnId="{690CF7F8-5576-4B5C-BF70-AC26CA77CA40}">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34A21F30-BE86-4E4D-BBAC-483E1F85AD03}" type="sibTrans" cxnId="{690CF7F8-5576-4B5C-BF70-AC26CA77CA40}">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1E367B3D-C91F-47EC-B27C-1BF18EC828DD}">
      <dgm:prSet phldrT="[Text]" custT="1"/>
      <dgm:spPr/>
      <dgm:t>
        <a:bodyPr/>
        <a:lstStyle/>
        <a:p>
          <a:pPr>
            <a:buClr>
              <a:srgbClr val="0E793D"/>
            </a:buClr>
          </a:pPr>
          <a:r>
            <a:rPr lang="en-IE" sz="1400" b="0" dirty="0">
              <a:latin typeface="Arial Unicode MS" panose="020B0604020202020204" pitchFamily="34" charset="-128"/>
              <a:ea typeface="Arial Unicode MS" panose="020B0604020202020204" pitchFamily="34" charset="-128"/>
              <a:cs typeface="Arial Unicode MS" panose="020B0604020202020204" pitchFamily="34" charset="-128"/>
            </a:rPr>
            <a:t>Cascade training for caregivers in waiting area, during screening &amp; after screening</a:t>
          </a:r>
        </a:p>
      </dgm:t>
    </dgm:pt>
    <dgm:pt modelId="{611A9019-B678-4513-8642-944B79A204B6}" type="parTrans" cxnId="{EC827B0D-0F87-4CFA-8EC3-5E62AF735AFA}">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93FD9B1C-0687-43AF-948A-8262E862F987}" type="sibTrans" cxnId="{EC827B0D-0F87-4CFA-8EC3-5E62AF735AFA}">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AB680B03-FD13-4E2D-A06E-3FE59C64CA57}">
      <dgm:prSet phldrT="[Text]" custT="1"/>
      <dgm:spPr/>
      <dgm:t>
        <a:bodyPr/>
        <a:lstStyle/>
        <a:p>
          <a:r>
            <a:rPr lang="en-IE" sz="1300" b="1" dirty="0">
              <a:latin typeface="Arial Unicode MS" panose="020B0604020202020204" pitchFamily="34" charset="-128"/>
              <a:ea typeface="Arial Unicode MS" panose="020B0604020202020204" pitchFamily="34" charset="-128"/>
              <a:cs typeface="Arial Unicode MS" panose="020B0604020202020204" pitchFamily="34" charset="-128"/>
            </a:rPr>
            <a:t>At hospital level</a:t>
          </a:r>
        </a:p>
      </dgm:t>
    </dgm:pt>
    <dgm:pt modelId="{5CD527DB-6827-4CD2-9B8B-CBB7E919B7DB}" type="parTrans" cxnId="{FF1842B4-7C1A-4B21-9E5B-FDB23E4BAEF4}">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4F545AFD-E1C6-4273-B23C-D75CDEF16B1A}" type="sibTrans" cxnId="{FF1842B4-7C1A-4B21-9E5B-FDB23E4BAEF4}">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B7E3D65E-DB04-4570-BF85-9F23E83FC9A2}">
      <dgm:prSet phldrT="[Text]" custT="1"/>
      <dgm:spPr/>
      <dgm:t>
        <a:bodyPr/>
        <a:lstStyle/>
        <a:p>
          <a:pPr>
            <a:buClr>
              <a:srgbClr val="0E793D"/>
            </a:buClr>
          </a:pPr>
          <a:r>
            <a:rPr lang="en-IE" sz="1400" b="0" dirty="0">
              <a:latin typeface="Arial Unicode MS" panose="020B0604020202020204" pitchFamily="34" charset="-128"/>
              <a:ea typeface="Arial Unicode MS" panose="020B0604020202020204" pitchFamily="34" charset="-128"/>
              <a:cs typeface="Arial Unicode MS" panose="020B0604020202020204" pitchFamily="34" charset="-128"/>
            </a:rPr>
            <a:t>Cascade training for caregivers in SC when child stabilised</a:t>
          </a:r>
        </a:p>
      </dgm:t>
    </dgm:pt>
    <dgm:pt modelId="{92978C2B-2DC0-465C-9668-74F93684D41F}" type="parTrans" cxnId="{73DF252B-F911-4422-B802-BADDD8FBAB32}">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10257F01-75FA-400F-9710-61A04D80D621}" type="sibTrans" cxnId="{73DF252B-F911-4422-B802-BADDD8FBAB32}">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4D2988C7-FD33-4A6F-9342-329B004F20D2}">
      <dgm:prSet phldrT="[Text]" custT="1"/>
      <dgm:spPr/>
      <dgm:t>
        <a:bodyPr/>
        <a:lstStyle/>
        <a:p>
          <a:r>
            <a:rPr lang="en-IE" sz="1300" b="1" dirty="0">
              <a:latin typeface="Arial Unicode MS" panose="020B0604020202020204" pitchFamily="34" charset="-128"/>
              <a:ea typeface="Arial Unicode MS" panose="020B0604020202020204" pitchFamily="34" charset="-128"/>
              <a:cs typeface="Arial Unicode MS" panose="020B0604020202020204" pitchFamily="34" charset="-128"/>
            </a:rPr>
            <a:t>At PHF level</a:t>
          </a:r>
        </a:p>
      </dgm:t>
    </dgm:pt>
    <dgm:pt modelId="{18786988-8317-499B-A9F9-08DFEE170895}" type="sibTrans" cxnId="{A6CF36D9-7238-43A8-9BE5-3A7914516EB4}">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8E841522-67A4-4EEC-8FE5-135A7FA95795}" type="parTrans" cxnId="{A6CF36D9-7238-43A8-9BE5-3A7914516EB4}">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EC723EC7-447B-4EB8-9FC3-89903F8E2688}">
      <dgm:prSet phldrT="[Text]" custT="1"/>
      <dgm:spPr/>
      <dgm:t>
        <a:bodyPr/>
        <a:lstStyle/>
        <a:p>
          <a:pPr>
            <a:buClr>
              <a:srgbClr val="0E793D"/>
            </a:buClr>
          </a:pPr>
          <a:r>
            <a:rPr lang="en-IE" sz="1400" b="0" dirty="0">
              <a:latin typeface="Arial Unicode MS" panose="020B0604020202020204" pitchFamily="34" charset="-128"/>
              <a:ea typeface="Arial Unicode MS" panose="020B0604020202020204" pitchFamily="34" charset="-128"/>
              <a:cs typeface="Arial Unicode MS" panose="020B0604020202020204" pitchFamily="34" charset="-128"/>
            </a:rPr>
            <a:t>Cascade training for caregivers before child is discharged</a:t>
          </a:r>
        </a:p>
      </dgm:t>
    </dgm:pt>
    <dgm:pt modelId="{CD1FF559-1402-457E-856B-2377DBB6CC9F}" type="parTrans" cxnId="{E7DE3FB7-9090-4A56-AA1E-4BEF38F4C55E}">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153D9981-994F-48E5-BEFD-32500C482413}" type="sibTrans" cxnId="{E7DE3FB7-9090-4A56-AA1E-4BEF38F4C55E}">
      <dgm:prSet/>
      <dgm:spPr/>
      <dgm:t>
        <a:bodyPr/>
        <a:lstStyle/>
        <a:p>
          <a:endParaRPr lang="en-IE" sz="1300" b="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C9607E8B-201D-401E-BA95-D14329F8FA12}">
      <dgm:prSet phldrT="[Text]" custT="1"/>
      <dgm:spPr/>
      <dgm:t>
        <a:bodyPr/>
        <a:lstStyle/>
        <a:p>
          <a:pPr>
            <a:buClr>
              <a:srgbClr val="0E793D"/>
            </a:buClr>
          </a:pPr>
          <a:r>
            <a:rPr lang="en-IE" sz="1400" b="0" dirty="0">
              <a:latin typeface="Arial Unicode MS" panose="020B0604020202020204" pitchFamily="34" charset="-128"/>
              <a:ea typeface="Arial Unicode MS" panose="020B0604020202020204" pitchFamily="34" charset="-128"/>
              <a:cs typeface="Arial Unicode MS" panose="020B0604020202020204" pitchFamily="34" charset="-128"/>
            </a:rPr>
            <a:t>Cascade trainings for groups of caregivers &amp;/or  individuals caregivers over a period of 2 weeks</a:t>
          </a:r>
        </a:p>
      </dgm:t>
    </dgm:pt>
    <dgm:pt modelId="{90F165DA-E4E6-45FE-BAA7-F48F4A8C1891}" type="parTrans" cxnId="{A7018249-808D-4AC9-894C-3CEF0FDC8D1D}">
      <dgm:prSet/>
      <dgm:spPr/>
      <dgm:t>
        <a:bodyPr/>
        <a:lstStyle/>
        <a:p>
          <a:endParaRPr lang="fr-FR"/>
        </a:p>
      </dgm:t>
    </dgm:pt>
    <dgm:pt modelId="{EA6DDA8F-7654-4590-963A-C8D64C2875AC}" type="sibTrans" cxnId="{A7018249-808D-4AC9-894C-3CEF0FDC8D1D}">
      <dgm:prSet/>
      <dgm:spPr/>
      <dgm:t>
        <a:bodyPr/>
        <a:lstStyle/>
        <a:p>
          <a:endParaRPr lang="fr-FR"/>
        </a:p>
      </dgm:t>
    </dgm:pt>
    <dgm:pt modelId="{8D0F4957-22B1-434B-8C8B-509F6209D888}">
      <dgm:prSet phldrT="[Text]" custT="1"/>
      <dgm:spPr/>
      <dgm:t>
        <a:bodyPr/>
        <a:lstStyle/>
        <a:p>
          <a:pPr>
            <a:buClr>
              <a:srgbClr val="0E793D"/>
            </a:buClr>
          </a:pPr>
          <a:r>
            <a:rPr lang="en-IE" sz="1400" b="0" dirty="0">
              <a:latin typeface="Arial Unicode MS" panose="020B0604020202020204" pitchFamily="34" charset="-128"/>
              <a:ea typeface="Arial Unicode MS" panose="020B0604020202020204" pitchFamily="34" charset="-128"/>
              <a:cs typeface="Arial Unicode MS" panose="020B0604020202020204" pitchFamily="34" charset="-128"/>
            </a:rPr>
            <a:t>Cascade training for caregivers during health promotion activities at facility level</a:t>
          </a:r>
        </a:p>
      </dgm:t>
    </dgm:pt>
    <dgm:pt modelId="{B914220B-071C-4777-B65A-705C3CAE6680}" type="parTrans" cxnId="{A5707994-36B7-4E59-94FA-15E74451794F}">
      <dgm:prSet/>
      <dgm:spPr/>
      <dgm:t>
        <a:bodyPr/>
        <a:lstStyle/>
        <a:p>
          <a:endParaRPr lang="fr-FR"/>
        </a:p>
      </dgm:t>
    </dgm:pt>
    <dgm:pt modelId="{E5A8169A-CE24-435A-BDEE-2A551801C961}" type="sibTrans" cxnId="{A5707994-36B7-4E59-94FA-15E74451794F}">
      <dgm:prSet/>
      <dgm:spPr/>
      <dgm:t>
        <a:bodyPr/>
        <a:lstStyle/>
        <a:p>
          <a:endParaRPr lang="fr-FR"/>
        </a:p>
      </dgm:t>
    </dgm:pt>
    <dgm:pt modelId="{C9A68258-C61B-4DB4-8E18-1B3B52A5C1FA}" type="pres">
      <dgm:prSet presAssocID="{96DA3171-DE0D-4AF7-834D-5CF0C4E3DF91}" presName="linearFlow" presStyleCnt="0">
        <dgm:presLayoutVars>
          <dgm:dir/>
          <dgm:animLvl val="lvl"/>
          <dgm:resizeHandles val="exact"/>
        </dgm:presLayoutVars>
      </dgm:prSet>
      <dgm:spPr/>
    </dgm:pt>
    <dgm:pt modelId="{D0EA61B2-18BF-4703-A053-9524672AB5CF}" type="pres">
      <dgm:prSet presAssocID="{FAF65D8C-0982-4AE3-9109-0AEA3874BF77}" presName="composite" presStyleCnt="0"/>
      <dgm:spPr/>
    </dgm:pt>
    <dgm:pt modelId="{260B70DF-DE6A-4E5A-A183-888674FB639D}" type="pres">
      <dgm:prSet presAssocID="{FAF65D8C-0982-4AE3-9109-0AEA3874BF77}" presName="parentText" presStyleLbl="alignNode1" presStyleIdx="0" presStyleCnt="3">
        <dgm:presLayoutVars>
          <dgm:chMax val="1"/>
          <dgm:bulletEnabled val="1"/>
        </dgm:presLayoutVars>
      </dgm:prSet>
      <dgm:spPr/>
    </dgm:pt>
    <dgm:pt modelId="{4E96A917-5467-4523-AC61-7E765ACA266B}" type="pres">
      <dgm:prSet presAssocID="{FAF65D8C-0982-4AE3-9109-0AEA3874BF77}" presName="descendantText" presStyleLbl="alignAcc1" presStyleIdx="0" presStyleCnt="3" custScaleY="137866">
        <dgm:presLayoutVars>
          <dgm:bulletEnabled val="1"/>
        </dgm:presLayoutVars>
      </dgm:prSet>
      <dgm:spPr/>
    </dgm:pt>
    <dgm:pt modelId="{C9DAB6A7-5A3B-4A38-910E-984632084FDE}" type="pres">
      <dgm:prSet presAssocID="{2C524B1D-D89D-4FEC-B6E3-6CFA22C0B8C3}" presName="sp" presStyleCnt="0"/>
      <dgm:spPr/>
    </dgm:pt>
    <dgm:pt modelId="{E0F8396A-C7C3-4D6D-BE19-4E887BD19D77}" type="pres">
      <dgm:prSet presAssocID="{4D2988C7-FD33-4A6F-9342-329B004F20D2}" presName="composite" presStyleCnt="0"/>
      <dgm:spPr/>
    </dgm:pt>
    <dgm:pt modelId="{2BC209B2-6D47-469E-AD4A-D572B081272F}" type="pres">
      <dgm:prSet presAssocID="{4D2988C7-FD33-4A6F-9342-329B004F20D2}" presName="parentText" presStyleLbl="alignNode1" presStyleIdx="1" presStyleCnt="3">
        <dgm:presLayoutVars>
          <dgm:chMax val="1"/>
          <dgm:bulletEnabled val="1"/>
        </dgm:presLayoutVars>
      </dgm:prSet>
      <dgm:spPr/>
    </dgm:pt>
    <dgm:pt modelId="{539F5E1C-6FC7-406D-905B-9593EA71B4EF}" type="pres">
      <dgm:prSet presAssocID="{4D2988C7-FD33-4A6F-9342-329B004F20D2}" presName="descendantText" presStyleLbl="alignAcc1" presStyleIdx="1" presStyleCnt="3" custScaleY="138419">
        <dgm:presLayoutVars>
          <dgm:bulletEnabled val="1"/>
        </dgm:presLayoutVars>
      </dgm:prSet>
      <dgm:spPr/>
    </dgm:pt>
    <dgm:pt modelId="{6BA7A09B-6A7A-4729-A573-DE5BC65BE900}" type="pres">
      <dgm:prSet presAssocID="{18786988-8317-499B-A9F9-08DFEE170895}" presName="sp" presStyleCnt="0"/>
      <dgm:spPr/>
    </dgm:pt>
    <dgm:pt modelId="{16A5302B-328C-46AA-8BB6-55C073DB872A}" type="pres">
      <dgm:prSet presAssocID="{AB680B03-FD13-4E2D-A06E-3FE59C64CA57}" presName="composite" presStyleCnt="0"/>
      <dgm:spPr/>
    </dgm:pt>
    <dgm:pt modelId="{CD3F7759-0FE6-497C-8AFA-383720C11C8B}" type="pres">
      <dgm:prSet presAssocID="{AB680B03-FD13-4E2D-A06E-3FE59C64CA57}" presName="parentText" presStyleLbl="alignNode1" presStyleIdx="2" presStyleCnt="3">
        <dgm:presLayoutVars>
          <dgm:chMax val="1"/>
          <dgm:bulletEnabled val="1"/>
        </dgm:presLayoutVars>
      </dgm:prSet>
      <dgm:spPr/>
    </dgm:pt>
    <dgm:pt modelId="{90A5A5BE-EFB8-40F6-ABAA-6C43A5F494BF}" type="pres">
      <dgm:prSet presAssocID="{AB680B03-FD13-4E2D-A06E-3FE59C64CA57}" presName="descendantText" presStyleLbl="alignAcc1" presStyleIdx="2" presStyleCnt="3" custScaleY="165883">
        <dgm:presLayoutVars>
          <dgm:bulletEnabled val="1"/>
        </dgm:presLayoutVars>
      </dgm:prSet>
      <dgm:spPr/>
    </dgm:pt>
  </dgm:ptLst>
  <dgm:cxnLst>
    <dgm:cxn modelId="{EC827B0D-0F87-4CFA-8EC3-5E62AF735AFA}" srcId="{4D2988C7-FD33-4A6F-9342-329B004F20D2}" destId="{1E367B3D-C91F-47EC-B27C-1BF18EC828DD}" srcOrd="0" destOrd="0" parTransId="{611A9019-B678-4513-8642-944B79A204B6}" sibTransId="{93FD9B1C-0687-43AF-948A-8262E862F987}"/>
    <dgm:cxn modelId="{73DF252B-F911-4422-B802-BADDD8FBAB32}" srcId="{AB680B03-FD13-4E2D-A06E-3FE59C64CA57}" destId="{B7E3D65E-DB04-4570-BF85-9F23E83FC9A2}" srcOrd="0" destOrd="0" parTransId="{92978C2B-2DC0-465C-9668-74F93684D41F}" sibTransId="{10257F01-75FA-400F-9710-61A04D80D621}"/>
    <dgm:cxn modelId="{4058B35C-EF16-4C87-AA96-EC519FFAE5A1}" srcId="{FAF65D8C-0982-4AE3-9109-0AEA3874BF77}" destId="{264B29BD-BEE5-4283-B3DF-0F83DB9522C1}" srcOrd="0" destOrd="0" parTransId="{9962C15F-B4FC-4F5C-B406-B5433B326F74}" sibTransId="{D84454DE-D22D-4895-954C-D95BE681C77A}"/>
    <dgm:cxn modelId="{A7018249-808D-4AC9-894C-3CEF0FDC8D1D}" srcId="{FAF65D8C-0982-4AE3-9109-0AEA3874BF77}" destId="{C9607E8B-201D-401E-BA95-D14329F8FA12}" srcOrd="1" destOrd="0" parTransId="{90F165DA-E4E6-45FE-BAA7-F48F4A8C1891}" sibTransId="{EA6DDA8F-7654-4590-963A-C8D64C2875AC}"/>
    <dgm:cxn modelId="{6266E149-1B14-4CE6-95B4-D028CCB83595}" type="presOf" srcId="{4D2988C7-FD33-4A6F-9342-329B004F20D2}" destId="{2BC209B2-6D47-469E-AD4A-D572B081272F}" srcOrd="0" destOrd="0" presId="urn:microsoft.com/office/officeart/2005/8/layout/chevron2"/>
    <dgm:cxn modelId="{7E1CDF6C-113B-4284-BFE1-9DC39AA214A4}" type="presOf" srcId="{AB680B03-FD13-4E2D-A06E-3FE59C64CA57}" destId="{CD3F7759-0FE6-497C-8AFA-383720C11C8B}" srcOrd="0" destOrd="0" presId="urn:microsoft.com/office/officeart/2005/8/layout/chevron2"/>
    <dgm:cxn modelId="{A4CFEC51-56ED-4822-B98C-53E59BA2C179}" type="presOf" srcId="{FAF65D8C-0982-4AE3-9109-0AEA3874BF77}" destId="{260B70DF-DE6A-4E5A-A183-888674FB639D}" srcOrd="0" destOrd="0" presId="urn:microsoft.com/office/officeart/2005/8/layout/chevron2"/>
    <dgm:cxn modelId="{557E4858-7308-40FC-AD54-FFB904E904E3}" type="presOf" srcId="{C9607E8B-201D-401E-BA95-D14329F8FA12}" destId="{4E96A917-5467-4523-AC61-7E765ACA266B}" srcOrd="0" destOrd="1" presId="urn:microsoft.com/office/officeart/2005/8/layout/chevron2"/>
    <dgm:cxn modelId="{A5707994-36B7-4E59-94FA-15E74451794F}" srcId="{4D2988C7-FD33-4A6F-9342-329B004F20D2}" destId="{8D0F4957-22B1-434B-8C8B-509F6209D888}" srcOrd="1" destOrd="0" parTransId="{B914220B-071C-4777-B65A-705C3CAE6680}" sibTransId="{E5A8169A-CE24-435A-BDEE-2A551801C961}"/>
    <dgm:cxn modelId="{E5C5D49C-7911-4B48-BF11-6DDCC6979227}" type="presOf" srcId="{264B29BD-BEE5-4283-B3DF-0F83DB9522C1}" destId="{4E96A917-5467-4523-AC61-7E765ACA266B}" srcOrd="0" destOrd="0" presId="urn:microsoft.com/office/officeart/2005/8/layout/chevron2"/>
    <dgm:cxn modelId="{C303AB9D-1D07-48CA-AF78-F5E8611F3DD1}" type="presOf" srcId="{1E367B3D-C91F-47EC-B27C-1BF18EC828DD}" destId="{539F5E1C-6FC7-406D-905B-9593EA71B4EF}" srcOrd="0" destOrd="0" presId="urn:microsoft.com/office/officeart/2005/8/layout/chevron2"/>
    <dgm:cxn modelId="{90E5C8A0-14EF-491B-B8BD-D14A4853D607}" type="presOf" srcId="{8D0F4957-22B1-434B-8C8B-509F6209D888}" destId="{539F5E1C-6FC7-406D-905B-9593EA71B4EF}" srcOrd="0" destOrd="1" presId="urn:microsoft.com/office/officeart/2005/8/layout/chevron2"/>
    <dgm:cxn modelId="{FF1842B4-7C1A-4B21-9E5B-FDB23E4BAEF4}" srcId="{96DA3171-DE0D-4AF7-834D-5CF0C4E3DF91}" destId="{AB680B03-FD13-4E2D-A06E-3FE59C64CA57}" srcOrd="2" destOrd="0" parTransId="{5CD527DB-6827-4CD2-9B8B-CBB7E919B7DB}" sibTransId="{4F545AFD-E1C6-4273-B23C-D75CDEF16B1A}"/>
    <dgm:cxn modelId="{E7DE3FB7-9090-4A56-AA1E-4BEF38F4C55E}" srcId="{AB680B03-FD13-4E2D-A06E-3FE59C64CA57}" destId="{EC723EC7-447B-4EB8-9FC3-89903F8E2688}" srcOrd="1" destOrd="0" parTransId="{CD1FF559-1402-457E-856B-2377DBB6CC9F}" sibTransId="{153D9981-994F-48E5-BEFD-32500C482413}"/>
    <dgm:cxn modelId="{F668E4D5-D492-40FA-915C-A02F054613FD}" type="presOf" srcId="{F4BC32AE-3A9F-4C6C-A421-D1E801B8B348}" destId="{4E96A917-5467-4523-AC61-7E765ACA266B}" srcOrd="0" destOrd="2" presId="urn:microsoft.com/office/officeart/2005/8/layout/chevron2"/>
    <dgm:cxn modelId="{38513FD7-8957-456C-94AA-CB7EE79A3994}" type="presOf" srcId="{EC723EC7-447B-4EB8-9FC3-89903F8E2688}" destId="{90A5A5BE-EFB8-40F6-ABAA-6C43A5F494BF}" srcOrd="0" destOrd="1" presId="urn:microsoft.com/office/officeart/2005/8/layout/chevron2"/>
    <dgm:cxn modelId="{A6CF36D9-7238-43A8-9BE5-3A7914516EB4}" srcId="{96DA3171-DE0D-4AF7-834D-5CF0C4E3DF91}" destId="{4D2988C7-FD33-4A6F-9342-329B004F20D2}" srcOrd="1" destOrd="0" parTransId="{8E841522-67A4-4EEC-8FE5-135A7FA95795}" sibTransId="{18786988-8317-499B-A9F9-08DFEE170895}"/>
    <dgm:cxn modelId="{B80022EC-EAEF-4677-9BA3-A3FA1A785B95}" srcId="{96DA3171-DE0D-4AF7-834D-5CF0C4E3DF91}" destId="{FAF65D8C-0982-4AE3-9109-0AEA3874BF77}" srcOrd="0" destOrd="0" parTransId="{4A799DE0-B12C-4D55-B983-DAF3ABA31E70}" sibTransId="{2C524B1D-D89D-4FEC-B6E3-6CFA22C0B8C3}"/>
    <dgm:cxn modelId="{969372F3-AEBF-4DF5-B749-035272F9C701}" type="presOf" srcId="{B7E3D65E-DB04-4570-BF85-9F23E83FC9A2}" destId="{90A5A5BE-EFB8-40F6-ABAA-6C43A5F494BF}" srcOrd="0" destOrd="0" presId="urn:microsoft.com/office/officeart/2005/8/layout/chevron2"/>
    <dgm:cxn modelId="{A2F4A8F6-4ADA-4B15-A174-6202E198FA97}" type="presOf" srcId="{96DA3171-DE0D-4AF7-834D-5CF0C4E3DF91}" destId="{C9A68258-C61B-4DB4-8E18-1B3B52A5C1FA}" srcOrd="0" destOrd="0" presId="urn:microsoft.com/office/officeart/2005/8/layout/chevron2"/>
    <dgm:cxn modelId="{690CF7F8-5576-4B5C-BF70-AC26CA77CA40}" srcId="{FAF65D8C-0982-4AE3-9109-0AEA3874BF77}" destId="{F4BC32AE-3A9F-4C6C-A421-D1E801B8B348}" srcOrd="2" destOrd="0" parTransId="{4C83156A-D746-492C-B627-C61D3D65B1F4}" sibTransId="{34A21F30-BE86-4E4D-BBAC-483E1F85AD03}"/>
    <dgm:cxn modelId="{B9EBF10F-EB31-45C1-BF67-F3C431D01CD9}" type="presParOf" srcId="{C9A68258-C61B-4DB4-8E18-1B3B52A5C1FA}" destId="{D0EA61B2-18BF-4703-A053-9524672AB5CF}" srcOrd="0" destOrd="0" presId="urn:microsoft.com/office/officeart/2005/8/layout/chevron2"/>
    <dgm:cxn modelId="{F5A2EE3C-C195-4753-A373-B9BFDA8B8160}" type="presParOf" srcId="{D0EA61B2-18BF-4703-A053-9524672AB5CF}" destId="{260B70DF-DE6A-4E5A-A183-888674FB639D}" srcOrd="0" destOrd="0" presId="urn:microsoft.com/office/officeart/2005/8/layout/chevron2"/>
    <dgm:cxn modelId="{15FF431E-9966-46F5-81F8-F9E07CD6189C}" type="presParOf" srcId="{D0EA61B2-18BF-4703-A053-9524672AB5CF}" destId="{4E96A917-5467-4523-AC61-7E765ACA266B}" srcOrd="1" destOrd="0" presId="urn:microsoft.com/office/officeart/2005/8/layout/chevron2"/>
    <dgm:cxn modelId="{27D2A3C1-08E6-496B-BCDA-D79FB116A553}" type="presParOf" srcId="{C9A68258-C61B-4DB4-8E18-1B3B52A5C1FA}" destId="{C9DAB6A7-5A3B-4A38-910E-984632084FDE}" srcOrd="1" destOrd="0" presId="urn:microsoft.com/office/officeart/2005/8/layout/chevron2"/>
    <dgm:cxn modelId="{D22F40DA-E46D-436B-AE09-D749BE4163EB}" type="presParOf" srcId="{C9A68258-C61B-4DB4-8E18-1B3B52A5C1FA}" destId="{E0F8396A-C7C3-4D6D-BE19-4E887BD19D77}" srcOrd="2" destOrd="0" presId="urn:microsoft.com/office/officeart/2005/8/layout/chevron2"/>
    <dgm:cxn modelId="{2A049FA6-368D-4A5D-BBB2-DF26D319E5E2}" type="presParOf" srcId="{E0F8396A-C7C3-4D6D-BE19-4E887BD19D77}" destId="{2BC209B2-6D47-469E-AD4A-D572B081272F}" srcOrd="0" destOrd="0" presId="urn:microsoft.com/office/officeart/2005/8/layout/chevron2"/>
    <dgm:cxn modelId="{A3E7C07B-325F-40E6-B0EC-8E828F69770C}" type="presParOf" srcId="{E0F8396A-C7C3-4D6D-BE19-4E887BD19D77}" destId="{539F5E1C-6FC7-406D-905B-9593EA71B4EF}" srcOrd="1" destOrd="0" presId="urn:microsoft.com/office/officeart/2005/8/layout/chevron2"/>
    <dgm:cxn modelId="{0C7F2A0E-C7F3-4036-8221-B32A06E84F15}" type="presParOf" srcId="{C9A68258-C61B-4DB4-8E18-1B3B52A5C1FA}" destId="{6BA7A09B-6A7A-4729-A573-DE5BC65BE900}" srcOrd="3" destOrd="0" presId="urn:microsoft.com/office/officeart/2005/8/layout/chevron2"/>
    <dgm:cxn modelId="{874C5FDD-AEEF-4616-9ECD-8DEBCD0428C4}" type="presParOf" srcId="{C9A68258-C61B-4DB4-8E18-1B3B52A5C1FA}" destId="{16A5302B-328C-46AA-8BB6-55C073DB872A}" srcOrd="4" destOrd="0" presId="urn:microsoft.com/office/officeart/2005/8/layout/chevron2"/>
    <dgm:cxn modelId="{6FBA8329-46E8-4F6E-BCB2-98C751DE55C1}" type="presParOf" srcId="{16A5302B-328C-46AA-8BB6-55C073DB872A}" destId="{CD3F7759-0FE6-497C-8AFA-383720C11C8B}" srcOrd="0" destOrd="0" presId="urn:microsoft.com/office/officeart/2005/8/layout/chevron2"/>
    <dgm:cxn modelId="{3147D760-6D59-43D0-82AA-2AAE3F7F9ABD}" type="presParOf" srcId="{16A5302B-328C-46AA-8BB6-55C073DB872A}" destId="{90A5A5BE-EFB8-40F6-ABAA-6C43A5F494B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36FF7C-F2C6-4367-98A5-0C0DBD9DD053}" type="doc">
      <dgm:prSet loTypeId="urn:microsoft.com/office/officeart/2005/8/layout/bProcess4" loCatId="process" qsTypeId="urn:microsoft.com/office/officeart/2005/8/quickstyle/simple1" qsCatId="simple" csTypeId="urn:microsoft.com/office/officeart/2005/8/colors/colorful4" csCatId="colorful" phldr="1"/>
      <dgm:spPr/>
      <dgm:t>
        <a:bodyPr/>
        <a:lstStyle/>
        <a:p>
          <a:endParaRPr lang="en-IE"/>
        </a:p>
      </dgm:t>
    </dgm:pt>
    <dgm:pt modelId="{52E7B58D-B1D3-4131-A331-63344CFA41BA}">
      <dgm:prSet phldrT="[Text]" custT="1"/>
      <dgm:spPr/>
      <dgm:t>
        <a:bodyPr/>
        <a:lstStyle/>
        <a:p>
          <a:r>
            <a:rPr lang="en-IE" sz="2000" b="0" dirty="0">
              <a:solidFill>
                <a:schemeClr val="tx1"/>
              </a:solidFill>
              <a:latin typeface="+mn-lt"/>
              <a:ea typeface="Arial Unicode MS" panose="020B0604020202020204" pitchFamily="34" charset="-128"/>
              <a:cs typeface="Arial Unicode MS" panose="020B0604020202020204" pitchFamily="34" charset="-128"/>
            </a:rPr>
            <a:t>Step 1: Define area of intervention</a:t>
          </a:r>
          <a:endParaRPr lang="en-IE" sz="2000" b="0" dirty="0">
            <a:solidFill>
              <a:schemeClr val="tx1"/>
            </a:solidFill>
            <a:latin typeface="+mn-lt"/>
          </a:endParaRPr>
        </a:p>
      </dgm:t>
    </dgm:pt>
    <dgm:pt modelId="{2CE94CEB-9B18-499B-91FE-24F7ECF09EA6}" type="parTrans" cxnId="{0750B4F9-148F-4352-8E2D-1BC6A1A218EE}">
      <dgm:prSet/>
      <dgm:spPr/>
      <dgm:t>
        <a:bodyPr/>
        <a:lstStyle/>
        <a:p>
          <a:endParaRPr lang="en-IE" sz="2000" b="0">
            <a:solidFill>
              <a:schemeClr val="tx1"/>
            </a:solidFill>
            <a:latin typeface="+mn-lt"/>
          </a:endParaRPr>
        </a:p>
      </dgm:t>
    </dgm:pt>
    <dgm:pt modelId="{B8872D63-765B-47A6-97C8-B7CD10FED960}" type="sibTrans" cxnId="{0750B4F9-148F-4352-8E2D-1BC6A1A218EE}">
      <dgm:prSet/>
      <dgm:spPr/>
      <dgm:t>
        <a:bodyPr/>
        <a:lstStyle/>
        <a:p>
          <a:endParaRPr lang="en-IE" sz="2000" b="0">
            <a:solidFill>
              <a:schemeClr val="tx1"/>
            </a:solidFill>
            <a:latin typeface="+mn-lt"/>
          </a:endParaRPr>
        </a:p>
      </dgm:t>
    </dgm:pt>
    <dgm:pt modelId="{CBC6B8A3-C03A-4658-B992-211D460B8553}">
      <dgm:prSet phldrT="[Text]" custT="1"/>
      <dgm:spPr/>
      <dgm:t>
        <a:bodyPr/>
        <a:lstStyle/>
        <a:p>
          <a:r>
            <a:rPr lang="en-IE" sz="2000" b="0" dirty="0">
              <a:solidFill>
                <a:schemeClr val="tx1"/>
              </a:solidFill>
              <a:latin typeface="+mn-lt"/>
              <a:ea typeface="Arial Unicode MS" panose="020B0604020202020204" pitchFamily="34" charset="-128"/>
              <a:cs typeface="Arial Unicode MS" panose="020B0604020202020204" pitchFamily="34" charset="-128"/>
            </a:rPr>
            <a:t>Step 2: Define HR needs</a:t>
          </a:r>
          <a:endParaRPr lang="en-IE" sz="2000" b="0" dirty="0">
            <a:solidFill>
              <a:schemeClr val="tx1"/>
            </a:solidFill>
            <a:latin typeface="+mn-lt"/>
          </a:endParaRPr>
        </a:p>
      </dgm:t>
    </dgm:pt>
    <dgm:pt modelId="{1035BE2C-7FA0-4DEA-8AC4-10F28DB9D016}" type="parTrans" cxnId="{E21C8F0B-994A-41AC-9558-6DBAF90DDCA8}">
      <dgm:prSet/>
      <dgm:spPr/>
      <dgm:t>
        <a:bodyPr/>
        <a:lstStyle/>
        <a:p>
          <a:endParaRPr lang="en-IE" sz="2000" b="0">
            <a:solidFill>
              <a:schemeClr val="tx1"/>
            </a:solidFill>
            <a:latin typeface="+mn-lt"/>
          </a:endParaRPr>
        </a:p>
      </dgm:t>
    </dgm:pt>
    <dgm:pt modelId="{6E2C6701-A77C-48FE-B93C-483C81E870E7}" type="sibTrans" cxnId="{E21C8F0B-994A-41AC-9558-6DBAF90DDCA8}">
      <dgm:prSet/>
      <dgm:spPr/>
      <dgm:t>
        <a:bodyPr/>
        <a:lstStyle/>
        <a:p>
          <a:endParaRPr lang="en-IE" sz="2000" b="0">
            <a:solidFill>
              <a:schemeClr val="tx1"/>
            </a:solidFill>
            <a:latin typeface="+mn-lt"/>
          </a:endParaRPr>
        </a:p>
      </dgm:t>
    </dgm:pt>
    <dgm:pt modelId="{817A91F4-1196-4570-9DF5-C11C30CC75DA}">
      <dgm:prSet phldrT="[Text]" custT="1"/>
      <dgm:spPr/>
      <dgm:t>
        <a:bodyPr/>
        <a:lstStyle/>
        <a:p>
          <a:r>
            <a:rPr lang="en-IE" sz="2000" b="0" kern="1200" dirty="0">
              <a:solidFill>
                <a:schemeClr val="tx1"/>
              </a:solidFill>
              <a:latin typeface="+mn-lt"/>
              <a:ea typeface="Arial Unicode MS" panose="020B0604020202020204" pitchFamily="34" charset="-128"/>
              <a:cs typeface="Arial Unicode MS" panose="020B0604020202020204" pitchFamily="34" charset="-128"/>
            </a:rPr>
            <a:t>Step 3: </a:t>
          </a:r>
          <a:r>
            <a:rPr lang="en-IE" sz="2000" b="0" kern="1200" dirty="0">
              <a:solidFill>
                <a:prstClr val="black"/>
              </a:solidFill>
              <a:latin typeface="Calibri" panose="020F0502020204030204"/>
              <a:ea typeface="Arial Unicode MS" panose="020B0604020202020204" pitchFamily="34" charset="-128"/>
              <a:cs typeface="Arial Unicode MS" panose="020B0604020202020204" pitchFamily="34" charset="-128"/>
            </a:rPr>
            <a:t>Estimate the budget</a:t>
          </a:r>
        </a:p>
      </dgm:t>
    </dgm:pt>
    <dgm:pt modelId="{751064AC-4484-43B9-A867-8A7EFA9DE536}" type="parTrans" cxnId="{4B0FE0F6-EE0D-4047-AB35-3034904ABCD7}">
      <dgm:prSet/>
      <dgm:spPr/>
      <dgm:t>
        <a:bodyPr/>
        <a:lstStyle/>
        <a:p>
          <a:endParaRPr lang="en-IE" sz="2000" b="0">
            <a:solidFill>
              <a:schemeClr val="tx1"/>
            </a:solidFill>
            <a:latin typeface="+mn-lt"/>
          </a:endParaRPr>
        </a:p>
      </dgm:t>
    </dgm:pt>
    <dgm:pt modelId="{386F621E-06E5-47B5-B469-0135522FB740}" type="sibTrans" cxnId="{4B0FE0F6-EE0D-4047-AB35-3034904ABCD7}">
      <dgm:prSet/>
      <dgm:spPr/>
      <dgm:t>
        <a:bodyPr/>
        <a:lstStyle/>
        <a:p>
          <a:endParaRPr lang="en-IE" sz="2000" b="0">
            <a:solidFill>
              <a:schemeClr val="tx1"/>
            </a:solidFill>
            <a:latin typeface="+mn-lt"/>
          </a:endParaRPr>
        </a:p>
      </dgm:t>
    </dgm:pt>
    <dgm:pt modelId="{B66285E7-2E02-410E-99F7-2FF27D8F53D6}">
      <dgm:prSet phldrT="[Text]" custT="1"/>
      <dgm:spPr/>
      <dgm:t>
        <a:bodyPr/>
        <a:lstStyle/>
        <a:p>
          <a:r>
            <a:rPr lang="en-IE" sz="2000" b="0" dirty="0">
              <a:solidFill>
                <a:schemeClr val="tx1"/>
              </a:solidFill>
              <a:latin typeface="+mn-lt"/>
              <a:ea typeface="Arial Unicode MS" panose="020B0604020202020204" pitchFamily="34" charset="-128"/>
              <a:cs typeface="Arial Unicode MS" panose="020B0604020202020204" pitchFamily="34" charset="-128"/>
            </a:rPr>
            <a:t>Step 4: Conduct </a:t>
          </a:r>
          <a:r>
            <a:rPr lang="en-IE" sz="2000" b="0" dirty="0" err="1">
              <a:solidFill>
                <a:schemeClr val="tx1"/>
              </a:solidFill>
              <a:latin typeface="+mn-lt"/>
              <a:ea typeface="Arial Unicode MS" panose="020B0604020202020204" pitchFamily="34" charset="-128"/>
              <a:cs typeface="Arial Unicode MS" panose="020B0604020202020204" pitchFamily="34" charset="-128"/>
            </a:rPr>
            <a:t>ToT</a:t>
          </a:r>
          <a:r>
            <a:rPr lang="en-IE" sz="2000" b="0" dirty="0">
              <a:solidFill>
                <a:schemeClr val="tx1"/>
              </a:solidFill>
              <a:latin typeface="+mn-lt"/>
              <a:ea typeface="Arial Unicode MS" panose="020B0604020202020204" pitchFamily="34" charset="-128"/>
              <a:cs typeface="Arial Unicode MS" panose="020B0604020202020204" pitchFamily="34" charset="-128"/>
            </a:rPr>
            <a:t> trainings</a:t>
          </a:r>
          <a:endParaRPr lang="en-IE" sz="2000" b="0" dirty="0">
            <a:solidFill>
              <a:schemeClr val="tx1"/>
            </a:solidFill>
            <a:latin typeface="+mn-lt"/>
          </a:endParaRPr>
        </a:p>
      </dgm:t>
    </dgm:pt>
    <dgm:pt modelId="{ECE71A28-EA3C-4990-8C5C-66CFF8B7EDF4}" type="parTrans" cxnId="{3E5F563A-1541-4B76-9765-840460AC010E}">
      <dgm:prSet/>
      <dgm:spPr/>
      <dgm:t>
        <a:bodyPr/>
        <a:lstStyle/>
        <a:p>
          <a:endParaRPr lang="en-IE" sz="2000" b="0">
            <a:solidFill>
              <a:schemeClr val="tx1"/>
            </a:solidFill>
            <a:latin typeface="+mn-lt"/>
          </a:endParaRPr>
        </a:p>
      </dgm:t>
    </dgm:pt>
    <dgm:pt modelId="{93D34AE1-B2CF-4D0F-938A-015B4C1B2262}" type="sibTrans" cxnId="{3E5F563A-1541-4B76-9765-840460AC010E}">
      <dgm:prSet/>
      <dgm:spPr/>
      <dgm:t>
        <a:bodyPr/>
        <a:lstStyle/>
        <a:p>
          <a:endParaRPr lang="en-IE" sz="2000" b="0">
            <a:solidFill>
              <a:schemeClr val="tx1"/>
            </a:solidFill>
            <a:latin typeface="+mn-lt"/>
          </a:endParaRPr>
        </a:p>
      </dgm:t>
    </dgm:pt>
    <dgm:pt modelId="{5D03587C-48DB-40CD-8CDB-3F37DE09CACC}">
      <dgm:prSet phldrT="[Text]" custT="1"/>
      <dgm:spPr/>
      <dgm:t>
        <a:bodyPr/>
        <a:lstStyle/>
        <a:p>
          <a:r>
            <a:rPr lang="en-IE" sz="2000" b="0" dirty="0">
              <a:solidFill>
                <a:schemeClr val="tx1"/>
              </a:solidFill>
              <a:latin typeface="+mn-lt"/>
              <a:ea typeface="Arial Unicode MS" panose="020B0604020202020204" pitchFamily="34" charset="-128"/>
              <a:cs typeface="Arial Unicode MS" panose="020B0604020202020204" pitchFamily="34" charset="-128"/>
            </a:rPr>
            <a:t>Step 5: Conduct cascade trainings</a:t>
          </a:r>
          <a:endParaRPr lang="en-IE" sz="2000" b="0" dirty="0">
            <a:solidFill>
              <a:schemeClr val="tx1"/>
            </a:solidFill>
            <a:latin typeface="+mn-lt"/>
          </a:endParaRPr>
        </a:p>
      </dgm:t>
    </dgm:pt>
    <dgm:pt modelId="{B2B3A25C-0E76-43AC-8C29-AD8C7289ED15}" type="parTrans" cxnId="{C75BC0C5-3287-480D-93A8-CAA6DB0EAAB4}">
      <dgm:prSet/>
      <dgm:spPr/>
      <dgm:t>
        <a:bodyPr/>
        <a:lstStyle/>
        <a:p>
          <a:endParaRPr lang="en-IE" sz="2000" b="0">
            <a:solidFill>
              <a:schemeClr val="tx1"/>
            </a:solidFill>
            <a:latin typeface="+mn-lt"/>
          </a:endParaRPr>
        </a:p>
      </dgm:t>
    </dgm:pt>
    <dgm:pt modelId="{F202EC62-5E5A-49B2-9E4D-EBC0C36C0DA3}" type="sibTrans" cxnId="{C75BC0C5-3287-480D-93A8-CAA6DB0EAAB4}">
      <dgm:prSet/>
      <dgm:spPr/>
      <dgm:t>
        <a:bodyPr/>
        <a:lstStyle/>
        <a:p>
          <a:endParaRPr lang="en-IE" sz="2000" b="0">
            <a:solidFill>
              <a:schemeClr val="tx1"/>
            </a:solidFill>
            <a:latin typeface="+mn-lt"/>
          </a:endParaRPr>
        </a:p>
      </dgm:t>
    </dgm:pt>
    <dgm:pt modelId="{13CB5027-E61F-487B-AA07-3FEDC3CC97BB}">
      <dgm:prSet phldrT="[Text]" custT="1"/>
      <dgm:spPr/>
      <dgm:t>
        <a:bodyPr/>
        <a:lstStyle/>
        <a:p>
          <a:r>
            <a:rPr lang="en-IE" sz="2000" b="0" dirty="0">
              <a:solidFill>
                <a:schemeClr val="tx1"/>
              </a:solidFill>
              <a:latin typeface="+mn-lt"/>
              <a:ea typeface="Arial Unicode MS" panose="020B0604020202020204" pitchFamily="34" charset="-128"/>
              <a:cs typeface="Arial Unicode MS" panose="020B0604020202020204" pitchFamily="34" charset="-128"/>
            </a:rPr>
            <a:t>Step 6: Conduct Monitoring and evaluation activities</a:t>
          </a:r>
          <a:endParaRPr lang="en-IE" sz="2000" b="0" dirty="0">
            <a:solidFill>
              <a:schemeClr val="tx1"/>
            </a:solidFill>
            <a:latin typeface="+mn-lt"/>
          </a:endParaRPr>
        </a:p>
      </dgm:t>
    </dgm:pt>
    <dgm:pt modelId="{CA2B3E8C-2D33-45FE-8878-F240A10BFF40}" type="parTrans" cxnId="{D4E1420D-D04A-4BD3-9A26-EC8E37FF34BE}">
      <dgm:prSet/>
      <dgm:spPr/>
      <dgm:t>
        <a:bodyPr/>
        <a:lstStyle/>
        <a:p>
          <a:endParaRPr lang="en-IE" sz="2000" b="0">
            <a:solidFill>
              <a:schemeClr val="tx1"/>
            </a:solidFill>
            <a:latin typeface="+mn-lt"/>
          </a:endParaRPr>
        </a:p>
      </dgm:t>
    </dgm:pt>
    <dgm:pt modelId="{CF39FE34-5204-403C-BF82-5F01619178A1}" type="sibTrans" cxnId="{D4E1420D-D04A-4BD3-9A26-EC8E37FF34BE}">
      <dgm:prSet/>
      <dgm:spPr/>
      <dgm:t>
        <a:bodyPr/>
        <a:lstStyle/>
        <a:p>
          <a:endParaRPr lang="en-IE" sz="2000" b="0">
            <a:solidFill>
              <a:schemeClr val="tx1"/>
            </a:solidFill>
            <a:latin typeface="+mn-lt"/>
          </a:endParaRPr>
        </a:p>
      </dgm:t>
    </dgm:pt>
    <dgm:pt modelId="{B7182013-6D9A-4959-A48A-ECF784479036}" type="pres">
      <dgm:prSet presAssocID="{CC36FF7C-F2C6-4367-98A5-0C0DBD9DD053}" presName="Name0" presStyleCnt="0">
        <dgm:presLayoutVars>
          <dgm:dir/>
          <dgm:resizeHandles/>
        </dgm:presLayoutVars>
      </dgm:prSet>
      <dgm:spPr/>
    </dgm:pt>
    <dgm:pt modelId="{72888E11-3ECB-40CE-92DC-CA3553851F88}" type="pres">
      <dgm:prSet presAssocID="{52E7B58D-B1D3-4131-A331-63344CFA41BA}" presName="compNode" presStyleCnt="0"/>
      <dgm:spPr/>
    </dgm:pt>
    <dgm:pt modelId="{97A45F4F-DA9B-4A25-AAB2-8730188E49AB}" type="pres">
      <dgm:prSet presAssocID="{52E7B58D-B1D3-4131-A331-63344CFA41BA}" presName="dummyConnPt" presStyleCnt="0"/>
      <dgm:spPr/>
    </dgm:pt>
    <dgm:pt modelId="{14F010F1-AAE4-47B9-BC85-24EA6586FE72}" type="pres">
      <dgm:prSet presAssocID="{52E7B58D-B1D3-4131-A331-63344CFA41BA}" presName="node" presStyleLbl="node1" presStyleIdx="0" presStyleCnt="6">
        <dgm:presLayoutVars>
          <dgm:bulletEnabled val="1"/>
        </dgm:presLayoutVars>
      </dgm:prSet>
      <dgm:spPr/>
    </dgm:pt>
    <dgm:pt modelId="{915D3EA0-2DFE-4A41-A87C-A1C8F92CDE72}" type="pres">
      <dgm:prSet presAssocID="{B8872D63-765B-47A6-97C8-B7CD10FED960}" presName="sibTrans" presStyleLbl="bgSibTrans2D1" presStyleIdx="0" presStyleCnt="5"/>
      <dgm:spPr/>
    </dgm:pt>
    <dgm:pt modelId="{14E63B5C-BEC8-4A47-8D1E-9CDC2FF0A5C9}" type="pres">
      <dgm:prSet presAssocID="{CBC6B8A3-C03A-4658-B992-211D460B8553}" presName="compNode" presStyleCnt="0"/>
      <dgm:spPr/>
    </dgm:pt>
    <dgm:pt modelId="{DABE2A12-808B-4A93-8056-B513A0A8D444}" type="pres">
      <dgm:prSet presAssocID="{CBC6B8A3-C03A-4658-B992-211D460B8553}" presName="dummyConnPt" presStyleCnt="0"/>
      <dgm:spPr/>
    </dgm:pt>
    <dgm:pt modelId="{FF87BE41-AFD4-4FB9-A992-67A89079ECD4}" type="pres">
      <dgm:prSet presAssocID="{CBC6B8A3-C03A-4658-B992-211D460B8553}" presName="node" presStyleLbl="node1" presStyleIdx="1" presStyleCnt="6">
        <dgm:presLayoutVars>
          <dgm:bulletEnabled val="1"/>
        </dgm:presLayoutVars>
      </dgm:prSet>
      <dgm:spPr/>
    </dgm:pt>
    <dgm:pt modelId="{640EE523-5C9C-4B50-B6A5-995B179E61C3}" type="pres">
      <dgm:prSet presAssocID="{6E2C6701-A77C-48FE-B93C-483C81E870E7}" presName="sibTrans" presStyleLbl="bgSibTrans2D1" presStyleIdx="1" presStyleCnt="5"/>
      <dgm:spPr/>
    </dgm:pt>
    <dgm:pt modelId="{81ED5895-BA26-4BFF-A104-E8917B7F56D9}" type="pres">
      <dgm:prSet presAssocID="{817A91F4-1196-4570-9DF5-C11C30CC75DA}" presName="compNode" presStyleCnt="0"/>
      <dgm:spPr/>
    </dgm:pt>
    <dgm:pt modelId="{533B9DD8-BEC8-4BD2-8835-450A4ED5F9E4}" type="pres">
      <dgm:prSet presAssocID="{817A91F4-1196-4570-9DF5-C11C30CC75DA}" presName="dummyConnPt" presStyleCnt="0"/>
      <dgm:spPr/>
    </dgm:pt>
    <dgm:pt modelId="{DAAE5909-247B-44BA-9455-2A41F632CF49}" type="pres">
      <dgm:prSet presAssocID="{817A91F4-1196-4570-9DF5-C11C30CC75DA}" presName="node" presStyleLbl="node1" presStyleIdx="2" presStyleCnt="6">
        <dgm:presLayoutVars>
          <dgm:bulletEnabled val="1"/>
        </dgm:presLayoutVars>
      </dgm:prSet>
      <dgm:spPr/>
    </dgm:pt>
    <dgm:pt modelId="{1B42AEAC-B909-490A-A58E-43619619C169}" type="pres">
      <dgm:prSet presAssocID="{386F621E-06E5-47B5-B469-0135522FB740}" presName="sibTrans" presStyleLbl="bgSibTrans2D1" presStyleIdx="2" presStyleCnt="5"/>
      <dgm:spPr/>
    </dgm:pt>
    <dgm:pt modelId="{6CB2A4BB-C8F6-4EB0-A678-8DDB19F0DA41}" type="pres">
      <dgm:prSet presAssocID="{B66285E7-2E02-410E-99F7-2FF27D8F53D6}" presName="compNode" presStyleCnt="0"/>
      <dgm:spPr/>
    </dgm:pt>
    <dgm:pt modelId="{BC4FC56E-4DD8-436F-9CDD-55BF3B592400}" type="pres">
      <dgm:prSet presAssocID="{B66285E7-2E02-410E-99F7-2FF27D8F53D6}" presName="dummyConnPt" presStyleCnt="0"/>
      <dgm:spPr/>
    </dgm:pt>
    <dgm:pt modelId="{0C731E38-3126-422A-B9FC-6A461B5E7A68}" type="pres">
      <dgm:prSet presAssocID="{B66285E7-2E02-410E-99F7-2FF27D8F53D6}" presName="node" presStyleLbl="node1" presStyleIdx="3" presStyleCnt="6" custLinFactNeighborX="-1094" custLinFactNeighborY="-266">
        <dgm:presLayoutVars>
          <dgm:bulletEnabled val="1"/>
        </dgm:presLayoutVars>
      </dgm:prSet>
      <dgm:spPr/>
    </dgm:pt>
    <dgm:pt modelId="{CAB003E4-D556-4F2B-A31D-EA847BB4D5FB}" type="pres">
      <dgm:prSet presAssocID="{93D34AE1-B2CF-4D0F-938A-015B4C1B2262}" presName="sibTrans" presStyleLbl="bgSibTrans2D1" presStyleIdx="3" presStyleCnt="5"/>
      <dgm:spPr/>
    </dgm:pt>
    <dgm:pt modelId="{8D7D1134-2946-4224-A6AC-F7351043803F}" type="pres">
      <dgm:prSet presAssocID="{5D03587C-48DB-40CD-8CDB-3F37DE09CACC}" presName="compNode" presStyleCnt="0"/>
      <dgm:spPr/>
    </dgm:pt>
    <dgm:pt modelId="{4F234998-5AF5-4040-B897-3672B4CC6F03}" type="pres">
      <dgm:prSet presAssocID="{5D03587C-48DB-40CD-8CDB-3F37DE09CACC}" presName="dummyConnPt" presStyleCnt="0"/>
      <dgm:spPr/>
    </dgm:pt>
    <dgm:pt modelId="{30EFF1AE-FF81-4079-8EC1-1DB62D1B8027}" type="pres">
      <dgm:prSet presAssocID="{5D03587C-48DB-40CD-8CDB-3F37DE09CACC}" presName="node" presStyleLbl="node1" presStyleIdx="4" presStyleCnt="6">
        <dgm:presLayoutVars>
          <dgm:bulletEnabled val="1"/>
        </dgm:presLayoutVars>
      </dgm:prSet>
      <dgm:spPr/>
    </dgm:pt>
    <dgm:pt modelId="{03C52BDA-AD99-4FD3-8E4D-3C58CD836B5C}" type="pres">
      <dgm:prSet presAssocID="{F202EC62-5E5A-49B2-9E4D-EBC0C36C0DA3}" presName="sibTrans" presStyleLbl="bgSibTrans2D1" presStyleIdx="4" presStyleCnt="5"/>
      <dgm:spPr/>
    </dgm:pt>
    <dgm:pt modelId="{DDE1A233-084D-4C0E-9126-2E1D61F2EF75}" type="pres">
      <dgm:prSet presAssocID="{13CB5027-E61F-487B-AA07-3FEDC3CC97BB}" presName="compNode" presStyleCnt="0"/>
      <dgm:spPr/>
    </dgm:pt>
    <dgm:pt modelId="{BE45EF8B-E70A-4FE2-9573-469CDF652066}" type="pres">
      <dgm:prSet presAssocID="{13CB5027-E61F-487B-AA07-3FEDC3CC97BB}" presName="dummyConnPt" presStyleCnt="0"/>
      <dgm:spPr/>
    </dgm:pt>
    <dgm:pt modelId="{9A17AB70-9F1A-4199-B9C1-CD1211B5289C}" type="pres">
      <dgm:prSet presAssocID="{13CB5027-E61F-487B-AA07-3FEDC3CC97BB}" presName="node" presStyleLbl="node1" presStyleIdx="5" presStyleCnt="6">
        <dgm:presLayoutVars>
          <dgm:bulletEnabled val="1"/>
        </dgm:presLayoutVars>
      </dgm:prSet>
      <dgm:spPr/>
    </dgm:pt>
  </dgm:ptLst>
  <dgm:cxnLst>
    <dgm:cxn modelId="{46E4DB08-AD8A-4307-972B-3C99D2461535}" type="presOf" srcId="{CBC6B8A3-C03A-4658-B992-211D460B8553}" destId="{FF87BE41-AFD4-4FB9-A992-67A89079ECD4}" srcOrd="0" destOrd="0" presId="urn:microsoft.com/office/officeart/2005/8/layout/bProcess4"/>
    <dgm:cxn modelId="{E21C8F0B-994A-41AC-9558-6DBAF90DDCA8}" srcId="{CC36FF7C-F2C6-4367-98A5-0C0DBD9DD053}" destId="{CBC6B8A3-C03A-4658-B992-211D460B8553}" srcOrd="1" destOrd="0" parTransId="{1035BE2C-7FA0-4DEA-8AC4-10F28DB9D016}" sibTransId="{6E2C6701-A77C-48FE-B93C-483C81E870E7}"/>
    <dgm:cxn modelId="{D4E1420D-D04A-4BD3-9A26-EC8E37FF34BE}" srcId="{CC36FF7C-F2C6-4367-98A5-0C0DBD9DD053}" destId="{13CB5027-E61F-487B-AA07-3FEDC3CC97BB}" srcOrd="5" destOrd="0" parTransId="{CA2B3E8C-2D33-45FE-8878-F240A10BFF40}" sibTransId="{CF39FE34-5204-403C-BF82-5F01619178A1}"/>
    <dgm:cxn modelId="{C2D2A30F-5A15-4A1E-8CBD-881B781F2BB9}" type="presOf" srcId="{817A91F4-1196-4570-9DF5-C11C30CC75DA}" destId="{DAAE5909-247B-44BA-9455-2A41F632CF49}" srcOrd="0" destOrd="0" presId="urn:microsoft.com/office/officeart/2005/8/layout/bProcess4"/>
    <dgm:cxn modelId="{3E5F563A-1541-4B76-9765-840460AC010E}" srcId="{CC36FF7C-F2C6-4367-98A5-0C0DBD9DD053}" destId="{B66285E7-2E02-410E-99F7-2FF27D8F53D6}" srcOrd="3" destOrd="0" parTransId="{ECE71A28-EA3C-4990-8C5C-66CFF8B7EDF4}" sibTransId="{93D34AE1-B2CF-4D0F-938A-015B4C1B2262}"/>
    <dgm:cxn modelId="{DEA72F6D-5EAE-48F0-95AE-3A19A4120626}" type="presOf" srcId="{F202EC62-5E5A-49B2-9E4D-EBC0C36C0DA3}" destId="{03C52BDA-AD99-4FD3-8E4D-3C58CD836B5C}" srcOrd="0" destOrd="0" presId="urn:microsoft.com/office/officeart/2005/8/layout/bProcess4"/>
    <dgm:cxn modelId="{B6337077-F650-41F2-B6D8-CCFF6EFD4A2F}" type="presOf" srcId="{B66285E7-2E02-410E-99F7-2FF27D8F53D6}" destId="{0C731E38-3126-422A-B9FC-6A461B5E7A68}" srcOrd="0" destOrd="0" presId="urn:microsoft.com/office/officeart/2005/8/layout/bProcess4"/>
    <dgm:cxn modelId="{C943C698-6EF1-4FD3-AB95-B8D6FCEAF8CE}" type="presOf" srcId="{93D34AE1-B2CF-4D0F-938A-015B4C1B2262}" destId="{CAB003E4-D556-4F2B-A31D-EA847BB4D5FB}" srcOrd="0" destOrd="0" presId="urn:microsoft.com/office/officeart/2005/8/layout/bProcess4"/>
    <dgm:cxn modelId="{C8C58B99-4356-4119-93CA-3AD39D952D12}" type="presOf" srcId="{B8872D63-765B-47A6-97C8-B7CD10FED960}" destId="{915D3EA0-2DFE-4A41-A87C-A1C8F92CDE72}" srcOrd="0" destOrd="0" presId="urn:microsoft.com/office/officeart/2005/8/layout/bProcess4"/>
    <dgm:cxn modelId="{C3E6CE9C-526C-406D-A8A1-022F833D7FFB}" type="presOf" srcId="{5D03587C-48DB-40CD-8CDB-3F37DE09CACC}" destId="{30EFF1AE-FF81-4079-8EC1-1DB62D1B8027}" srcOrd="0" destOrd="0" presId="urn:microsoft.com/office/officeart/2005/8/layout/bProcess4"/>
    <dgm:cxn modelId="{4A43B6BF-9C9F-45A9-9478-936C5BB0C8DC}" type="presOf" srcId="{6E2C6701-A77C-48FE-B93C-483C81E870E7}" destId="{640EE523-5C9C-4B50-B6A5-995B179E61C3}" srcOrd="0" destOrd="0" presId="urn:microsoft.com/office/officeart/2005/8/layout/bProcess4"/>
    <dgm:cxn modelId="{C75BC0C5-3287-480D-93A8-CAA6DB0EAAB4}" srcId="{CC36FF7C-F2C6-4367-98A5-0C0DBD9DD053}" destId="{5D03587C-48DB-40CD-8CDB-3F37DE09CACC}" srcOrd="4" destOrd="0" parTransId="{B2B3A25C-0E76-43AC-8C29-AD8C7289ED15}" sibTransId="{F202EC62-5E5A-49B2-9E4D-EBC0C36C0DA3}"/>
    <dgm:cxn modelId="{2CC74AD5-BCAC-44DC-99FB-EF397B5831F4}" type="presOf" srcId="{CC36FF7C-F2C6-4367-98A5-0C0DBD9DD053}" destId="{B7182013-6D9A-4959-A48A-ECF784479036}" srcOrd="0" destOrd="0" presId="urn:microsoft.com/office/officeart/2005/8/layout/bProcess4"/>
    <dgm:cxn modelId="{EBE4C9D9-FA59-47D4-AA94-A52D54AA37AD}" type="presOf" srcId="{52E7B58D-B1D3-4131-A331-63344CFA41BA}" destId="{14F010F1-AAE4-47B9-BC85-24EA6586FE72}" srcOrd="0" destOrd="0" presId="urn:microsoft.com/office/officeart/2005/8/layout/bProcess4"/>
    <dgm:cxn modelId="{6F3F1EE3-66B2-4F6A-BB61-AEADA347BA62}" type="presOf" srcId="{386F621E-06E5-47B5-B469-0135522FB740}" destId="{1B42AEAC-B909-490A-A58E-43619619C169}" srcOrd="0" destOrd="0" presId="urn:microsoft.com/office/officeart/2005/8/layout/bProcess4"/>
    <dgm:cxn modelId="{4B0FE0F6-EE0D-4047-AB35-3034904ABCD7}" srcId="{CC36FF7C-F2C6-4367-98A5-0C0DBD9DD053}" destId="{817A91F4-1196-4570-9DF5-C11C30CC75DA}" srcOrd="2" destOrd="0" parTransId="{751064AC-4484-43B9-A867-8A7EFA9DE536}" sibTransId="{386F621E-06E5-47B5-B469-0135522FB740}"/>
    <dgm:cxn modelId="{0750B4F9-148F-4352-8E2D-1BC6A1A218EE}" srcId="{CC36FF7C-F2C6-4367-98A5-0C0DBD9DD053}" destId="{52E7B58D-B1D3-4131-A331-63344CFA41BA}" srcOrd="0" destOrd="0" parTransId="{2CE94CEB-9B18-499B-91FE-24F7ECF09EA6}" sibTransId="{B8872D63-765B-47A6-97C8-B7CD10FED960}"/>
    <dgm:cxn modelId="{7106BEF9-AB0D-4BC0-B25D-867626D1B626}" type="presOf" srcId="{13CB5027-E61F-487B-AA07-3FEDC3CC97BB}" destId="{9A17AB70-9F1A-4199-B9C1-CD1211B5289C}" srcOrd="0" destOrd="0" presId="urn:microsoft.com/office/officeart/2005/8/layout/bProcess4"/>
    <dgm:cxn modelId="{75517485-A84C-4E93-B6EB-4AB262C4E40C}" type="presParOf" srcId="{B7182013-6D9A-4959-A48A-ECF784479036}" destId="{72888E11-3ECB-40CE-92DC-CA3553851F88}" srcOrd="0" destOrd="0" presId="urn:microsoft.com/office/officeart/2005/8/layout/bProcess4"/>
    <dgm:cxn modelId="{1066C0CB-520A-46FB-814C-9A957FD1E7E3}" type="presParOf" srcId="{72888E11-3ECB-40CE-92DC-CA3553851F88}" destId="{97A45F4F-DA9B-4A25-AAB2-8730188E49AB}" srcOrd="0" destOrd="0" presId="urn:microsoft.com/office/officeart/2005/8/layout/bProcess4"/>
    <dgm:cxn modelId="{3137EBD2-8646-47D4-8686-348DAB0CF8B2}" type="presParOf" srcId="{72888E11-3ECB-40CE-92DC-CA3553851F88}" destId="{14F010F1-AAE4-47B9-BC85-24EA6586FE72}" srcOrd="1" destOrd="0" presId="urn:microsoft.com/office/officeart/2005/8/layout/bProcess4"/>
    <dgm:cxn modelId="{E4EC3823-4321-4CF8-B783-CACAE5E7A87B}" type="presParOf" srcId="{B7182013-6D9A-4959-A48A-ECF784479036}" destId="{915D3EA0-2DFE-4A41-A87C-A1C8F92CDE72}" srcOrd="1" destOrd="0" presId="urn:microsoft.com/office/officeart/2005/8/layout/bProcess4"/>
    <dgm:cxn modelId="{18082AA7-43FB-444D-8C04-CC977019842A}" type="presParOf" srcId="{B7182013-6D9A-4959-A48A-ECF784479036}" destId="{14E63B5C-BEC8-4A47-8D1E-9CDC2FF0A5C9}" srcOrd="2" destOrd="0" presId="urn:microsoft.com/office/officeart/2005/8/layout/bProcess4"/>
    <dgm:cxn modelId="{B9C36DE4-A01C-4B37-8B2D-D928E077D0D9}" type="presParOf" srcId="{14E63B5C-BEC8-4A47-8D1E-9CDC2FF0A5C9}" destId="{DABE2A12-808B-4A93-8056-B513A0A8D444}" srcOrd="0" destOrd="0" presId="urn:microsoft.com/office/officeart/2005/8/layout/bProcess4"/>
    <dgm:cxn modelId="{C0467A74-397D-45D4-B95A-D4B466C0A90F}" type="presParOf" srcId="{14E63B5C-BEC8-4A47-8D1E-9CDC2FF0A5C9}" destId="{FF87BE41-AFD4-4FB9-A992-67A89079ECD4}" srcOrd="1" destOrd="0" presId="urn:microsoft.com/office/officeart/2005/8/layout/bProcess4"/>
    <dgm:cxn modelId="{4F4E7749-354F-4D0F-960C-2A3480678FE0}" type="presParOf" srcId="{B7182013-6D9A-4959-A48A-ECF784479036}" destId="{640EE523-5C9C-4B50-B6A5-995B179E61C3}" srcOrd="3" destOrd="0" presId="urn:microsoft.com/office/officeart/2005/8/layout/bProcess4"/>
    <dgm:cxn modelId="{F4BFCB79-2B0D-42CE-A07B-540DEEA4CE05}" type="presParOf" srcId="{B7182013-6D9A-4959-A48A-ECF784479036}" destId="{81ED5895-BA26-4BFF-A104-E8917B7F56D9}" srcOrd="4" destOrd="0" presId="urn:microsoft.com/office/officeart/2005/8/layout/bProcess4"/>
    <dgm:cxn modelId="{8671E411-3EF7-49B4-BBBE-4433DB1A5DF9}" type="presParOf" srcId="{81ED5895-BA26-4BFF-A104-E8917B7F56D9}" destId="{533B9DD8-BEC8-4BD2-8835-450A4ED5F9E4}" srcOrd="0" destOrd="0" presId="urn:microsoft.com/office/officeart/2005/8/layout/bProcess4"/>
    <dgm:cxn modelId="{2CC2E2D5-05B5-42C2-A2BA-6C01E8AB324D}" type="presParOf" srcId="{81ED5895-BA26-4BFF-A104-E8917B7F56D9}" destId="{DAAE5909-247B-44BA-9455-2A41F632CF49}" srcOrd="1" destOrd="0" presId="urn:microsoft.com/office/officeart/2005/8/layout/bProcess4"/>
    <dgm:cxn modelId="{A11B0E28-5194-4DCB-B966-C8FE660CFC75}" type="presParOf" srcId="{B7182013-6D9A-4959-A48A-ECF784479036}" destId="{1B42AEAC-B909-490A-A58E-43619619C169}" srcOrd="5" destOrd="0" presId="urn:microsoft.com/office/officeart/2005/8/layout/bProcess4"/>
    <dgm:cxn modelId="{33705B57-1A3D-4A30-84AE-9579CC28D392}" type="presParOf" srcId="{B7182013-6D9A-4959-A48A-ECF784479036}" destId="{6CB2A4BB-C8F6-4EB0-A678-8DDB19F0DA41}" srcOrd="6" destOrd="0" presId="urn:microsoft.com/office/officeart/2005/8/layout/bProcess4"/>
    <dgm:cxn modelId="{EE8D68C5-7CB1-4ED5-AEAA-812AE06252AD}" type="presParOf" srcId="{6CB2A4BB-C8F6-4EB0-A678-8DDB19F0DA41}" destId="{BC4FC56E-4DD8-436F-9CDD-55BF3B592400}" srcOrd="0" destOrd="0" presId="urn:microsoft.com/office/officeart/2005/8/layout/bProcess4"/>
    <dgm:cxn modelId="{2D099D04-4E31-4B90-A12B-55C940E15A3C}" type="presParOf" srcId="{6CB2A4BB-C8F6-4EB0-A678-8DDB19F0DA41}" destId="{0C731E38-3126-422A-B9FC-6A461B5E7A68}" srcOrd="1" destOrd="0" presId="urn:microsoft.com/office/officeart/2005/8/layout/bProcess4"/>
    <dgm:cxn modelId="{A4B95AD9-24DF-46BC-B9E4-7559075C0C31}" type="presParOf" srcId="{B7182013-6D9A-4959-A48A-ECF784479036}" destId="{CAB003E4-D556-4F2B-A31D-EA847BB4D5FB}" srcOrd="7" destOrd="0" presId="urn:microsoft.com/office/officeart/2005/8/layout/bProcess4"/>
    <dgm:cxn modelId="{8D051E40-6C67-4CCA-818A-387DB34D494B}" type="presParOf" srcId="{B7182013-6D9A-4959-A48A-ECF784479036}" destId="{8D7D1134-2946-4224-A6AC-F7351043803F}" srcOrd="8" destOrd="0" presId="urn:microsoft.com/office/officeart/2005/8/layout/bProcess4"/>
    <dgm:cxn modelId="{474A7716-3ABB-4611-89C8-F4FDAB4BA78E}" type="presParOf" srcId="{8D7D1134-2946-4224-A6AC-F7351043803F}" destId="{4F234998-5AF5-4040-B897-3672B4CC6F03}" srcOrd="0" destOrd="0" presId="urn:microsoft.com/office/officeart/2005/8/layout/bProcess4"/>
    <dgm:cxn modelId="{3294C40E-9BF4-4C36-833C-EA314144D039}" type="presParOf" srcId="{8D7D1134-2946-4224-A6AC-F7351043803F}" destId="{30EFF1AE-FF81-4079-8EC1-1DB62D1B8027}" srcOrd="1" destOrd="0" presId="urn:microsoft.com/office/officeart/2005/8/layout/bProcess4"/>
    <dgm:cxn modelId="{8D4727B0-5A09-431A-8EB8-71E5D43AD2A1}" type="presParOf" srcId="{B7182013-6D9A-4959-A48A-ECF784479036}" destId="{03C52BDA-AD99-4FD3-8E4D-3C58CD836B5C}" srcOrd="9" destOrd="0" presId="urn:microsoft.com/office/officeart/2005/8/layout/bProcess4"/>
    <dgm:cxn modelId="{77CBA736-C363-4AE7-85FC-5A5917B7A1D1}" type="presParOf" srcId="{B7182013-6D9A-4959-A48A-ECF784479036}" destId="{DDE1A233-084D-4C0E-9126-2E1D61F2EF75}" srcOrd="10" destOrd="0" presId="urn:microsoft.com/office/officeart/2005/8/layout/bProcess4"/>
    <dgm:cxn modelId="{6F9556D0-FC4E-4C8E-9D6B-1056B104F01C}" type="presParOf" srcId="{DDE1A233-084D-4C0E-9126-2E1D61F2EF75}" destId="{BE45EF8B-E70A-4FE2-9573-469CDF652066}" srcOrd="0" destOrd="0" presId="urn:microsoft.com/office/officeart/2005/8/layout/bProcess4"/>
    <dgm:cxn modelId="{586F4DE2-9AE8-44F2-A8D8-735FFA046EFE}" type="presParOf" srcId="{DDE1A233-084D-4C0E-9126-2E1D61F2EF75}" destId="{9A17AB70-9F1A-4199-B9C1-CD1211B5289C}"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0B70DF-DE6A-4E5A-A183-888674FB639D}">
      <dsp:nvSpPr>
        <dsp:cNvPr id="0" name=""/>
        <dsp:cNvSpPr/>
      </dsp:nvSpPr>
      <dsp:spPr>
        <a:xfrm rot="5400000">
          <a:off x="-236275" y="461792"/>
          <a:ext cx="1575171" cy="1102620"/>
        </a:xfrm>
        <a:prstGeom prst="chevron">
          <a:avLst/>
        </a:prstGeom>
        <a:gradFill rotWithShape="0">
          <a:gsLst>
            <a:gs pos="0">
              <a:schemeClr val="accent6">
                <a:alpha val="90000"/>
                <a:hueOff val="0"/>
                <a:satOff val="0"/>
                <a:lumOff val="0"/>
                <a:alphaOff val="0"/>
                <a:lumMod val="110000"/>
                <a:satMod val="105000"/>
                <a:tint val="67000"/>
              </a:schemeClr>
            </a:gs>
            <a:gs pos="50000">
              <a:schemeClr val="accent6">
                <a:alpha val="90000"/>
                <a:hueOff val="0"/>
                <a:satOff val="0"/>
                <a:lumOff val="0"/>
                <a:alphaOff val="0"/>
                <a:lumMod val="105000"/>
                <a:satMod val="103000"/>
                <a:tint val="73000"/>
              </a:schemeClr>
            </a:gs>
            <a:gs pos="100000">
              <a:schemeClr val="accent6">
                <a:alpha val="90000"/>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IE" sz="1300" b="1" kern="1200" dirty="0">
              <a:latin typeface="Arial Unicode MS" panose="020B0604020202020204" pitchFamily="34" charset="-128"/>
              <a:ea typeface="Arial Unicode MS" panose="020B0604020202020204" pitchFamily="34" charset="-128"/>
              <a:cs typeface="Arial Unicode MS" panose="020B0604020202020204" pitchFamily="34" charset="-128"/>
            </a:rPr>
            <a:t>At community level</a:t>
          </a:r>
        </a:p>
      </dsp:txBody>
      <dsp:txXfrm rot="-5400000">
        <a:off x="1" y="776826"/>
        <a:ext cx="1102620" cy="472551"/>
      </dsp:txXfrm>
    </dsp:sp>
    <dsp:sp modelId="{4E96A917-5467-4523-AC61-7E765ACA266B}">
      <dsp:nvSpPr>
        <dsp:cNvPr id="0" name=""/>
        <dsp:cNvSpPr/>
      </dsp:nvSpPr>
      <dsp:spPr>
        <a:xfrm rot="5400000">
          <a:off x="3758191" y="-2624004"/>
          <a:ext cx="1412299" cy="6723442"/>
        </a:xfrm>
        <a:prstGeom prst="round2SameRect">
          <a:avLst/>
        </a:prstGeom>
        <a:solidFill>
          <a:schemeClr val="lt1">
            <a:alpha val="90000"/>
            <a:hueOff val="0"/>
            <a:satOff val="0"/>
            <a:lumOff val="0"/>
            <a:alphaOff val="0"/>
          </a:schemeClr>
        </a:soli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lr>
              <a:srgbClr val="0E793D"/>
            </a:buClr>
            <a:buChar char="•"/>
          </a:pPr>
          <a:r>
            <a:rPr lang="en-IE" sz="1400" b="0" kern="1200" dirty="0" err="1">
              <a:latin typeface="Arial Unicode MS" panose="020B0604020202020204" pitchFamily="34" charset="-128"/>
              <a:ea typeface="Arial Unicode MS" panose="020B0604020202020204" pitchFamily="34" charset="-128"/>
              <a:cs typeface="Arial Unicode MS" panose="020B0604020202020204" pitchFamily="34" charset="-128"/>
            </a:rPr>
            <a:t>ToT</a:t>
          </a:r>
          <a:r>
            <a:rPr lang="en-IE" sz="1400" b="0" kern="1200" dirty="0">
              <a:latin typeface="Arial Unicode MS" panose="020B0604020202020204" pitchFamily="34" charset="-128"/>
              <a:ea typeface="Arial Unicode MS" panose="020B0604020202020204" pitchFamily="34" charset="-128"/>
              <a:cs typeface="Arial Unicode MS" panose="020B0604020202020204" pitchFamily="34" charset="-128"/>
            </a:rPr>
            <a:t> for lead mothers</a:t>
          </a:r>
        </a:p>
        <a:p>
          <a:pPr marL="114300" lvl="1" indent="-114300" algn="l" defTabSz="622300">
            <a:lnSpc>
              <a:spcPct val="90000"/>
            </a:lnSpc>
            <a:spcBef>
              <a:spcPct val="0"/>
            </a:spcBef>
            <a:spcAft>
              <a:spcPct val="15000"/>
            </a:spcAft>
            <a:buClr>
              <a:srgbClr val="0E793D"/>
            </a:buClr>
            <a:buChar char="•"/>
          </a:pPr>
          <a:r>
            <a:rPr lang="en-IE" sz="1400" b="0" kern="1200" dirty="0">
              <a:latin typeface="Arial Unicode MS" panose="020B0604020202020204" pitchFamily="34" charset="-128"/>
              <a:ea typeface="Arial Unicode MS" panose="020B0604020202020204" pitchFamily="34" charset="-128"/>
              <a:cs typeface="Arial Unicode MS" panose="020B0604020202020204" pitchFamily="34" charset="-128"/>
            </a:rPr>
            <a:t>Cascade trainings for groups of caregivers &amp;/or  individuals caregivers over a period of 2 weeks</a:t>
          </a:r>
        </a:p>
        <a:p>
          <a:pPr marL="114300" lvl="1" indent="-114300" algn="l" defTabSz="622300">
            <a:lnSpc>
              <a:spcPct val="90000"/>
            </a:lnSpc>
            <a:spcBef>
              <a:spcPct val="0"/>
            </a:spcBef>
            <a:spcAft>
              <a:spcPct val="15000"/>
            </a:spcAft>
            <a:buClr>
              <a:srgbClr val="0E793D"/>
            </a:buClr>
            <a:buChar char="•"/>
          </a:pPr>
          <a:r>
            <a:rPr lang="en-IE" sz="1400" b="0" kern="1200" dirty="0">
              <a:latin typeface="Arial Unicode MS" panose="020B0604020202020204" pitchFamily="34" charset="-128"/>
              <a:ea typeface="Arial Unicode MS" panose="020B0604020202020204" pitchFamily="34" charset="-128"/>
              <a:cs typeface="Arial Unicode MS" panose="020B0604020202020204" pitchFamily="34" charset="-128"/>
            </a:rPr>
            <a:t>Cascade trainings integrated within mass screening, EPI, anti-malaria campaign, other large scale health campaign</a:t>
          </a:r>
        </a:p>
      </dsp:txBody>
      <dsp:txXfrm rot="-5400000">
        <a:off x="1102620" y="100510"/>
        <a:ext cx="6654499" cy="1274413"/>
      </dsp:txXfrm>
    </dsp:sp>
    <dsp:sp modelId="{2BC209B2-6D47-469E-AD4A-D572B081272F}">
      <dsp:nvSpPr>
        <dsp:cNvPr id="0" name=""/>
        <dsp:cNvSpPr/>
      </dsp:nvSpPr>
      <dsp:spPr>
        <a:xfrm rot="5400000">
          <a:off x="-236275" y="2071109"/>
          <a:ext cx="1575171" cy="1102620"/>
        </a:xfrm>
        <a:prstGeom prst="chevron">
          <a:avLst/>
        </a:prstGeom>
        <a:gradFill rotWithShape="0">
          <a:gsLst>
            <a:gs pos="0">
              <a:schemeClr val="accent6">
                <a:alpha val="90000"/>
                <a:hueOff val="0"/>
                <a:satOff val="0"/>
                <a:lumOff val="0"/>
                <a:alphaOff val="-20000"/>
                <a:lumMod val="110000"/>
                <a:satMod val="105000"/>
                <a:tint val="67000"/>
              </a:schemeClr>
            </a:gs>
            <a:gs pos="50000">
              <a:schemeClr val="accent6">
                <a:alpha val="90000"/>
                <a:hueOff val="0"/>
                <a:satOff val="0"/>
                <a:lumOff val="0"/>
                <a:alphaOff val="-20000"/>
                <a:lumMod val="105000"/>
                <a:satMod val="103000"/>
                <a:tint val="73000"/>
              </a:schemeClr>
            </a:gs>
            <a:gs pos="100000">
              <a:schemeClr val="accent6">
                <a:alpha val="90000"/>
                <a:hueOff val="0"/>
                <a:satOff val="0"/>
                <a:lumOff val="0"/>
                <a:alphaOff val="-20000"/>
                <a:lumMod val="105000"/>
                <a:satMod val="109000"/>
                <a:tint val="81000"/>
              </a:schemeClr>
            </a:gs>
          </a:gsLst>
          <a:lin ang="5400000" scaled="0"/>
        </a:gradFill>
        <a:ln w="6350" cap="flat" cmpd="sng" algn="ctr">
          <a:solidFill>
            <a:schemeClr val="accent6">
              <a:alpha val="90000"/>
              <a:hueOff val="0"/>
              <a:satOff val="0"/>
              <a:lumOff val="0"/>
              <a:alphaOff val="-2000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IE" sz="1300" b="1" kern="1200" dirty="0">
              <a:latin typeface="Arial Unicode MS" panose="020B0604020202020204" pitchFamily="34" charset="-128"/>
              <a:ea typeface="Arial Unicode MS" panose="020B0604020202020204" pitchFamily="34" charset="-128"/>
              <a:cs typeface="Arial Unicode MS" panose="020B0604020202020204" pitchFamily="34" charset="-128"/>
            </a:rPr>
            <a:t>At PHF level</a:t>
          </a:r>
        </a:p>
      </dsp:txBody>
      <dsp:txXfrm rot="-5400000">
        <a:off x="1" y="2386143"/>
        <a:ext cx="1102620" cy="472551"/>
      </dsp:txXfrm>
    </dsp:sp>
    <dsp:sp modelId="{539F5E1C-6FC7-406D-905B-9593EA71B4EF}">
      <dsp:nvSpPr>
        <dsp:cNvPr id="0" name=""/>
        <dsp:cNvSpPr/>
      </dsp:nvSpPr>
      <dsp:spPr>
        <a:xfrm rot="5400000">
          <a:off x="3755732" y="-1014956"/>
          <a:ext cx="1417218" cy="6723442"/>
        </a:xfrm>
        <a:prstGeom prst="round2SameRect">
          <a:avLst/>
        </a:prstGeom>
        <a:solidFill>
          <a:schemeClr val="lt1">
            <a:alpha val="90000"/>
            <a:hueOff val="0"/>
            <a:satOff val="0"/>
            <a:lumOff val="0"/>
            <a:alphaOff val="0"/>
          </a:schemeClr>
        </a:solidFill>
        <a:ln w="6350" cap="flat" cmpd="sng" algn="ctr">
          <a:solidFill>
            <a:schemeClr val="accent6">
              <a:alpha val="90000"/>
              <a:hueOff val="0"/>
              <a:satOff val="0"/>
              <a:lumOff val="0"/>
              <a:alphaOff val="-2000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lr>
              <a:srgbClr val="0E793D"/>
            </a:buClr>
            <a:buChar char="•"/>
          </a:pPr>
          <a:r>
            <a:rPr lang="en-IE" sz="1400" b="0" kern="1200" dirty="0">
              <a:latin typeface="Arial Unicode MS" panose="020B0604020202020204" pitchFamily="34" charset="-128"/>
              <a:ea typeface="Arial Unicode MS" panose="020B0604020202020204" pitchFamily="34" charset="-128"/>
              <a:cs typeface="Arial Unicode MS" panose="020B0604020202020204" pitchFamily="34" charset="-128"/>
            </a:rPr>
            <a:t>Cascade training for caregivers in waiting area, during screening &amp; after screening</a:t>
          </a:r>
        </a:p>
        <a:p>
          <a:pPr marL="114300" lvl="1" indent="-114300" algn="l" defTabSz="622300">
            <a:lnSpc>
              <a:spcPct val="90000"/>
            </a:lnSpc>
            <a:spcBef>
              <a:spcPct val="0"/>
            </a:spcBef>
            <a:spcAft>
              <a:spcPct val="15000"/>
            </a:spcAft>
            <a:buClr>
              <a:srgbClr val="0E793D"/>
            </a:buClr>
            <a:buChar char="•"/>
          </a:pPr>
          <a:r>
            <a:rPr lang="en-IE" sz="1400" b="0" kern="1200" dirty="0">
              <a:latin typeface="Arial Unicode MS" panose="020B0604020202020204" pitchFamily="34" charset="-128"/>
              <a:ea typeface="Arial Unicode MS" panose="020B0604020202020204" pitchFamily="34" charset="-128"/>
              <a:cs typeface="Arial Unicode MS" panose="020B0604020202020204" pitchFamily="34" charset="-128"/>
            </a:rPr>
            <a:t>Cascade training for caregivers during health promotion activities at facility level</a:t>
          </a:r>
        </a:p>
      </dsp:txBody>
      <dsp:txXfrm rot="-5400000">
        <a:off x="1102621" y="1707338"/>
        <a:ext cx="6654259" cy="1278852"/>
      </dsp:txXfrm>
    </dsp:sp>
    <dsp:sp modelId="{CD3F7759-0FE6-497C-8AFA-383720C11C8B}">
      <dsp:nvSpPr>
        <dsp:cNvPr id="0" name=""/>
        <dsp:cNvSpPr/>
      </dsp:nvSpPr>
      <dsp:spPr>
        <a:xfrm rot="5400000">
          <a:off x="-236275" y="3821023"/>
          <a:ext cx="1575171" cy="1102620"/>
        </a:xfrm>
        <a:prstGeom prst="chevron">
          <a:avLst/>
        </a:prstGeom>
        <a:gradFill rotWithShape="0">
          <a:gsLst>
            <a:gs pos="0">
              <a:schemeClr val="accent6">
                <a:alpha val="90000"/>
                <a:hueOff val="0"/>
                <a:satOff val="0"/>
                <a:lumOff val="0"/>
                <a:alphaOff val="-40000"/>
                <a:lumMod val="110000"/>
                <a:satMod val="105000"/>
                <a:tint val="67000"/>
              </a:schemeClr>
            </a:gs>
            <a:gs pos="50000">
              <a:schemeClr val="accent6">
                <a:alpha val="90000"/>
                <a:hueOff val="0"/>
                <a:satOff val="0"/>
                <a:lumOff val="0"/>
                <a:alphaOff val="-40000"/>
                <a:lumMod val="105000"/>
                <a:satMod val="103000"/>
                <a:tint val="73000"/>
              </a:schemeClr>
            </a:gs>
            <a:gs pos="100000">
              <a:schemeClr val="accent6">
                <a:alpha val="90000"/>
                <a:hueOff val="0"/>
                <a:satOff val="0"/>
                <a:lumOff val="0"/>
                <a:alphaOff val="-40000"/>
                <a:lumMod val="105000"/>
                <a:satMod val="109000"/>
                <a:tint val="81000"/>
              </a:schemeClr>
            </a:gs>
          </a:gsLst>
          <a:lin ang="5400000" scaled="0"/>
        </a:gradFill>
        <a:ln w="6350" cap="flat" cmpd="sng" algn="ctr">
          <a:solidFill>
            <a:schemeClr val="accent6">
              <a:alpha val="90000"/>
              <a:hueOff val="0"/>
              <a:satOff val="0"/>
              <a:lumOff val="0"/>
              <a:alphaOff val="-4000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IE" sz="1300" b="1" kern="1200" dirty="0">
              <a:latin typeface="Arial Unicode MS" panose="020B0604020202020204" pitchFamily="34" charset="-128"/>
              <a:ea typeface="Arial Unicode MS" panose="020B0604020202020204" pitchFamily="34" charset="-128"/>
              <a:cs typeface="Arial Unicode MS" panose="020B0604020202020204" pitchFamily="34" charset="-128"/>
            </a:rPr>
            <a:t>At hospital level</a:t>
          </a:r>
        </a:p>
      </dsp:txBody>
      <dsp:txXfrm rot="-5400000">
        <a:off x="1" y="4136057"/>
        <a:ext cx="1102620" cy="472551"/>
      </dsp:txXfrm>
    </dsp:sp>
    <dsp:sp modelId="{90A5A5BE-EFB8-40F6-ABAA-6C43A5F494BF}">
      <dsp:nvSpPr>
        <dsp:cNvPr id="0" name=""/>
        <dsp:cNvSpPr/>
      </dsp:nvSpPr>
      <dsp:spPr>
        <a:xfrm rot="5400000">
          <a:off x="3615135" y="734957"/>
          <a:ext cx="1698412" cy="6723442"/>
        </a:xfrm>
        <a:prstGeom prst="round2SameRect">
          <a:avLst/>
        </a:prstGeom>
        <a:solidFill>
          <a:schemeClr val="lt1">
            <a:alpha val="90000"/>
            <a:hueOff val="0"/>
            <a:satOff val="0"/>
            <a:lumOff val="0"/>
            <a:alphaOff val="0"/>
          </a:schemeClr>
        </a:solidFill>
        <a:ln w="6350" cap="flat" cmpd="sng" algn="ctr">
          <a:solidFill>
            <a:schemeClr val="accent6">
              <a:alpha val="90000"/>
              <a:hueOff val="0"/>
              <a:satOff val="0"/>
              <a:lumOff val="0"/>
              <a:alphaOff val="-4000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lr>
              <a:srgbClr val="0E793D"/>
            </a:buClr>
            <a:buChar char="•"/>
          </a:pPr>
          <a:r>
            <a:rPr lang="en-IE" sz="1400" b="0" kern="1200" dirty="0">
              <a:latin typeface="Arial Unicode MS" panose="020B0604020202020204" pitchFamily="34" charset="-128"/>
              <a:ea typeface="Arial Unicode MS" panose="020B0604020202020204" pitchFamily="34" charset="-128"/>
              <a:cs typeface="Arial Unicode MS" panose="020B0604020202020204" pitchFamily="34" charset="-128"/>
            </a:rPr>
            <a:t>Cascade training for caregivers in SC when child stabilised</a:t>
          </a:r>
        </a:p>
        <a:p>
          <a:pPr marL="114300" lvl="1" indent="-114300" algn="l" defTabSz="622300">
            <a:lnSpc>
              <a:spcPct val="90000"/>
            </a:lnSpc>
            <a:spcBef>
              <a:spcPct val="0"/>
            </a:spcBef>
            <a:spcAft>
              <a:spcPct val="15000"/>
            </a:spcAft>
            <a:buClr>
              <a:srgbClr val="0E793D"/>
            </a:buClr>
            <a:buChar char="•"/>
          </a:pPr>
          <a:r>
            <a:rPr lang="en-IE" sz="1400" b="0" kern="1200" dirty="0">
              <a:latin typeface="Arial Unicode MS" panose="020B0604020202020204" pitchFamily="34" charset="-128"/>
              <a:ea typeface="Arial Unicode MS" panose="020B0604020202020204" pitchFamily="34" charset="-128"/>
              <a:cs typeface="Arial Unicode MS" panose="020B0604020202020204" pitchFamily="34" charset="-128"/>
            </a:rPr>
            <a:t>Cascade training for caregivers before child is discharged</a:t>
          </a:r>
        </a:p>
      </dsp:txBody>
      <dsp:txXfrm rot="-5400000">
        <a:off x="1102620" y="3330382"/>
        <a:ext cx="6640532" cy="15325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D3EA0-2DFE-4A41-A87C-A1C8F92CDE72}">
      <dsp:nvSpPr>
        <dsp:cNvPr id="0" name=""/>
        <dsp:cNvSpPr/>
      </dsp:nvSpPr>
      <dsp:spPr>
        <a:xfrm rot="5400000">
          <a:off x="1065160" y="1150535"/>
          <a:ext cx="1797358" cy="216898"/>
        </a:xfrm>
        <a:prstGeom prst="rect">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4F010F1-AAE4-47B9-BC85-24EA6586FE72}">
      <dsp:nvSpPr>
        <dsp:cNvPr id="0" name=""/>
        <dsp:cNvSpPr/>
      </dsp:nvSpPr>
      <dsp:spPr>
        <a:xfrm>
          <a:off x="1476781" y="733"/>
          <a:ext cx="2409978" cy="144598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IE" sz="2000" b="0" kern="1200" dirty="0">
              <a:solidFill>
                <a:schemeClr val="tx1"/>
              </a:solidFill>
              <a:latin typeface="+mn-lt"/>
              <a:ea typeface="Arial Unicode MS" panose="020B0604020202020204" pitchFamily="34" charset="-128"/>
              <a:cs typeface="Arial Unicode MS" panose="020B0604020202020204" pitchFamily="34" charset="-128"/>
            </a:rPr>
            <a:t>Step 1: Define area of intervention</a:t>
          </a:r>
          <a:endParaRPr lang="en-IE" sz="2000" b="0" kern="1200" dirty="0">
            <a:solidFill>
              <a:schemeClr val="tx1"/>
            </a:solidFill>
            <a:latin typeface="+mn-lt"/>
          </a:endParaRPr>
        </a:p>
      </dsp:txBody>
      <dsp:txXfrm>
        <a:off x="1519133" y="43085"/>
        <a:ext cx="2325274" cy="1361283"/>
      </dsp:txXfrm>
    </dsp:sp>
    <dsp:sp modelId="{640EE523-5C9C-4B50-B6A5-995B179E61C3}">
      <dsp:nvSpPr>
        <dsp:cNvPr id="0" name=""/>
        <dsp:cNvSpPr/>
      </dsp:nvSpPr>
      <dsp:spPr>
        <a:xfrm rot="5400000">
          <a:off x="1065160" y="2958019"/>
          <a:ext cx="1797358" cy="216898"/>
        </a:xfrm>
        <a:prstGeom prst="rect">
          <a:avLst/>
        </a:prstGeom>
        <a:solidFill>
          <a:schemeClr val="accent4">
            <a:hueOff val="2598923"/>
            <a:satOff val="-11992"/>
            <a:lumOff val="44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F87BE41-AFD4-4FB9-A992-67A89079ECD4}">
      <dsp:nvSpPr>
        <dsp:cNvPr id="0" name=""/>
        <dsp:cNvSpPr/>
      </dsp:nvSpPr>
      <dsp:spPr>
        <a:xfrm>
          <a:off x="1476781" y="1808217"/>
          <a:ext cx="2409978" cy="1445987"/>
        </a:xfrm>
        <a:prstGeom prst="roundRect">
          <a:avLst>
            <a:gd name="adj" fmla="val 10000"/>
          </a:avLst>
        </a:prstGeom>
        <a:solidFill>
          <a:schemeClr val="accent4">
            <a:hueOff val="2079139"/>
            <a:satOff val="-9594"/>
            <a:lumOff val="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IE" sz="2000" b="0" kern="1200" dirty="0">
              <a:solidFill>
                <a:schemeClr val="tx1"/>
              </a:solidFill>
              <a:latin typeface="+mn-lt"/>
              <a:ea typeface="Arial Unicode MS" panose="020B0604020202020204" pitchFamily="34" charset="-128"/>
              <a:cs typeface="Arial Unicode MS" panose="020B0604020202020204" pitchFamily="34" charset="-128"/>
            </a:rPr>
            <a:t>Step 2: Define HR needs</a:t>
          </a:r>
          <a:endParaRPr lang="en-IE" sz="2000" b="0" kern="1200" dirty="0">
            <a:solidFill>
              <a:schemeClr val="tx1"/>
            </a:solidFill>
            <a:latin typeface="+mn-lt"/>
          </a:endParaRPr>
        </a:p>
      </dsp:txBody>
      <dsp:txXfrm>
        <a:off x="1519133" y="1850569"/>
        <a:ext cx="2325274" cy="1361283"/>
      </dsp:txXfrm>
    </dsp:sp>
    <dsp:sp modelId="{1B42AEAC-B909-490A-A58E-43619619C169}">
      <dsp:nvSpPr>
        <dsp:cNvPr id="0" name=""/>
        <dsp:cNvSpPr/>
      </dsp:nvSpPr>
      <dsp:spPr>
        <a:xfrm rot="21595827">
          <a:off x="1968900" y="3859838"/>
          <a:ext cx="3168783" cy="216898"/>
        </a:xfrm>
        <a:prstGeom prst="rect">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AAE5909-247B-44BA-9455-2A41F632CF49}">
      <dsp:nvSpPr>
        <dsp:cNvPr id="0" name=""/>
        <dsp:cNvSpPr/>
      </dsp:nvSpPr>
      <dsp:spPr>
        <a:xfrm>
          <a:off x="1476781" y="3615701"/>
          <a:ext cx="2409978" cy="1445987"/>
        </a:xfrm>
        <a:prstGeom prst="roundRect">
          <a:avLst>
            <a:gd name="adj" fmla="val 10000"/>
          </a:avLst>
        </a:prstGeom>
        <a:solidFill>
          <a:schemeClr val="accent4">
            <a:hueOff val="4158277"/>
            <a:satOff val="-19187"/>
            <a:lumOff val="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IE" sz="2000" b="0" kern="1200" dirty="0">
              <a:solidFill>
                <a:schemeClr val="tx1"/>
              </a:solidFill>
              <a:latin typeface="+mn-lt"/>
              <a:ea typeface="Arial Unicode MS" panose="020B0604020202020204" pitchFamily="34" charset="-128"/>
              <a:cs typeface="Arial Unicode MS" panose="020B0604020202020204" pitchFamily="34" charset="-128"/>
            </a:rPr>
            <a:t>Step 3: </a:t>
          </a:r>
          <a:r>
            <a:rPr lang="en-IE" sz="2000" b="0" kern="1200" dirty="0">
              <a:solidFill>
                <a:prstClr val="black"/>
              </a:solidFill>
              <a:latin typeface="Calibri" panose="020F0502020204030204"/>
              <a:ea typeface="Arial Unicode MS" panose="020B0604020202020204" pitchFamily="34" charset="-128"/>
              <a:cs typeface="Arial Unicode MS" panose="020B0604020202020204" pitchFamily="34" charset="-128"/>
            </a:rPr>
            <a:t>Estimate the budget</a:t>
          </a:r>
        </a:p>
      </dsp:txBody>
      <dsp:txXfrm>
        <a:off x="1519133" y="3658053"/>
        <a:ext cx="2325274" cy="1361283"/>
      </dsp:txXfrm>
    </dsp:sp>
    <dsp:sp modelId="{CAB003E4-D556-4F2B-A31D-EA847BB4D5FB}">
      <dsp:nvSpPr>
        <dsp:cNvPr id="0" name=""/>
        <dsp:cNvSpPr/>
      </dsp:nvSpPr>
      <dsp:spPr>
        <a:xfrm rot="16240715">
          <a:off x="4259109" y="2958627"/>
          <a:ext cx="1798701" cy="216898"/>
        </a:xfrm>
        <a:prstGeom prst="rect">
          <a:avLst/>
        </a:prstGeom>
        <a:solidFill>
          <a:schemeClr val="accent4">
            <a:hueOff val="7796769"/>
            <a:satOff val="-35976"/>
            <a:lumOff val="132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C731E38-3126-422A-B9FC-6A461B5E7A68}">
      <dsp:nvSpPr>
        <dsp:cNvPr id="0" name=""/>
        <dsp:cNvSpPr/>
      </dsp:nvSpPr>
      <dsp:spPr>
        <a:xfrm>
          <a:off x="4655687" y="3611855"/>
          <a:ext cx="2409978" cy="1445987"/>
        </a:xfrm>
        <a:prstGeom prst="roundRect">
          <a:avLst>
            <a:gd name="adj" fmla="val 10000"/>
          </a:avLst>
        </a:prstGeom>
        <a:solidFill>
          <a:schemeClr val="accent4">
            <a:hueOff val="6237415"/>
            <a:satOff val="-28781"/>
            <a:lumOff val="1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IE" sz="2000" b="0" kern="1200" dirty="0">
              <a:solidFill>
                <a:schemeClr val="tx1"/>
              </a:solidFill>
              <a:latin typeface="+mn-lt"/>
              <a:ea typeface="Arial Unicode MS" panose="020B0604020202020204" pitchFamily="34" charset="-128"/>
              <a:cs typeface="Arial Unicode MS" panose="020B0604020202020204" pitchFamily="34" charset="-128"/>
            </a:rPr>
            <a:t>Step 4: Conduct </a:t>
          </a:r>
          <a:r>
            <a:rPr lang="en-IE" sz="2000" b="0" kern="1200" dirty="0" err="1">
              <a:solidFill>
                <a:schemeClr val="tx1"/>
              </a:solidFill>
              <a:latin typeface="+mn-lt"/>
              <a:ea typeface="Arial Unicode MS" panose="020B0604020202020204" pitchFamily="34" charset="-128"/>
              <a:cs typeface="Arial Unicode MS" panose="020B0604020202020204" pitchFamily="34" charset="-128"/>
            </a:rPr>
            <a:t>ToT</a:t>
          </a:r>
          <a:r>
            <a:rPr lang="en-IE" sz="2000" b="0" kern="1200" dirty="0">
              <a:solidFill>
                <a:schemeClr val="tx1"/>
              </a:solidFill>
              <a:latin typeface="+mn-lt"/>
              <a:ea typeface="Arial Unicode MS" panose="020B0604020202020204" pitchFamily="34" charset="-128"/>
              <a:cs typeface="Arial Unicode MS" panose="020B0604020202020204" pitchFamily="34" charset="-128"/>
            </a:rPr>
            <a:t> trainings</a:t>
          </a:r>
          <a:endParaRPr lang="en-IE" sz="2000" b="0" kern="1200" dirty="0">
            <a:solidFill>
              <a:schemeClr val="tx1"/>
            </a:solidFill>
            <a:latin typeface="+mn-lt"/>
          </a:endParaRPr>
        </a:p>
      </dsp:txBody>
      <dsp:txXfrm>
        <a:off x="4698039" y="3654207"/>
        <a:ext cx="2325274" cy="1361283"/>
      </dsp:txXfrm>
    </dsp:sp>
    <dsp:sp modelId="{03C52BDA-AD99-4FD3-8E4D-3C58CD836B5C}">
      <dsp:nvSpPr>
        <dsp:cNvPr id="0" name=""/>
        <dsp:cNvSpPr/>
      </dsp:nvSpPr>
      <dsp:spPr>
        <a:xfrm rot="16200000">
          <a:off x="4270431" y="1150535"/>
          <a:ext cx="1797358" cy="216898"/>
        </a:xfrm>
        <a:prstGeom prst="rect">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0EFF1AE-FF81-4079-8EC1-1DB62D1B8027}">
      <dsp:nvSpPr>
        <dsp:cNvPr id="0" name=""/>
        <dsp:cNvSpPr/>
      </dsp:nvSpPr>
      <dsp:spPr>
        <a:xfrm>
          <a:off x="4682052" y="1808217"/>
          <a:ext cx="2409978" cy="1445987"/>
        </a:xfrm>
        <a:prstGeom prst="roundRect">
          <a:avLst>
            <a:gd name="adj" fmla="val 10000"/>
          </a:avLst>
        </a:prstGeom>
        <a:solidFill>
          <a:schemeClr val="accent4">
            <a:hueOff val="8316554"/>
            <a:satOff val="-38374"/>
            <a:lumOff val="1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IE" sz="2000" b="0" kern="1200" dirty="0">
              <a:solidFill>
                <a:schemeClr val="tx1"/>
              </a:solidFill>
              <a:latin typeface="+mn-lt"/>
              <a:ea typeface="Arial Unicode MS" panose="020B0604020202020204" pitchFamily="34" charset="-128"/>
              <a:cs typeface="Arial Unicode MS" panose="020B0604020202020204" pitchFamily="34" charset="-128"/>
            </a:rPr>
            <a:t>Step 5: Conduct cascade trainings</a:t>
          </a:r>
          <a:endParaRPr lang="en-IE" sz="2000" b="0" kern="1200" dirty="0">
            <a:solidFill>
              <a:schemeClr val="tx1"/>
            </a:solidFill>
            <a:latin typeface="+mn-lt"/>
          </a:endParaRPr>
        </a:p>
      </dsp:txBody>
      <dsp:txXfrm>
        <a:off x="4724404" y="1850569"/>
        <a:ext cx="2325274" cy="1361283"/>
      </dsp:txXfrm>
    </dsp:sp>
    <dsp:sp modelId="{9A17AB70-9F1A-4199-B9C1-CD1211B5289C}">
      <dsp:nvSpPr>
        <dsp:cNvPr id="0" name=""/>
        <dsp:cNvSpPr/>
      </dsp:nvSpPr>
      <dsp:spPr>
        <a:xfrm>
          <a:off x="4682052" y="733"/>
          <a:ext cx="2409978" cy="1445987"/>
        </a:xfrm>
        <a:prstGeom prst="roundRect">
          <a:avLst>
            <a:gd name="adj" fmla="val 10000"/>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IE" sz="2000" b="0" kern="1200" dirty="0">
              <a:solidFill>
                <a:schemeClr val="tx1"/>
              </a:solidFill>
              <a:latin typeface="+mn-lt"/>
              <a:ea typeface="Arial Unicode MS" panose="020B0604020202020204" pitchFamily="34" charset="-128"/>
              <a:cs typeface="Arial Unicode MS" panose="020B0604020202020204" pitchFamily="34" charset="-128"/>
            </a:rPr>
            <a:t>Step 6: Conduct Monitoring and evaluation activities</a:t>
          </a:r>
          <a:endParaRPr lang="en-IE" sz="2000" b="0" kern="1200" dirty="0">
            <a:solidFill>
              <a:schemeClr val="tx1"/>
            </a:solidFill>
            <a:latin typeface="+mn-lt"/>
          </a:endParaRPr>
        </a:p>
      </dsp:txBody>
      <dsp:txXfrm>
        <a:off x="4724404" y="43085"/>
        <a:ext cx="2325274" cy="136128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181216-0F0D-4C08-AB2D-84472630123D}" type="datetimeFigureOut">
              <a:rPr lang="fr-FR" smtClean="0"/>
              <a:t>25/05/2020</a:t>
            </a:fld>
            <a:endParaRPr lang="fr-F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FEB86F-CE8F-4590-A45F-FEC8068CBDD6}" type="slidenum">
              <a:rPr lang="fr-FR" smtClean="0"/>
              <a:t>‹#›</a:t>
            </a:fld>
            <a:endParaRPr lang="fr-FR"/>
          </a:p>
        </p:txBody>
      </p:sp>
    </p:spTree>
    <p:extLst>
      <p:ext uri="{BB962C8B-B14F-4D97-AF65-F5344CB8AC3E}">
        <p14:creationId xmlns:p14="http://schemas.microsoft.com/office/powerpoint/2010/main" val="2464887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ALIMA = a </a:t>
            </a:r>
            <a:r>
              <a:rPr lang="fr-FR" dirty="0" err="1"/>
              <a:t>medical</a:t>
            </a:r>
            <a:r>
              <a:rPr lang="fr-FR" dirty="0"/>
              <a:t> </a:t>
            </a:r>
            <a:r>
              <a:rPr lang="fr-FR" dirty="0" err="1"/>
              <a:t>humanitarian</a:t>
            </a:r>
            <a:r>
              <a:rPr lang="fr-FR" dirty="0"/>
              <a:t> NGO</a:t>
            </a:r>
          </a:p>
        </p:txBody>
      </p:sp>
      <p:sp>
        <p:nvSpPr>
          <p:cNvPr id="4" name="Slide Number Placeholder 3"/>
          <p:cNvSpPr>
            <a:spLocks noGrp="1"/>
          </p:cNvSpPr>
          <p:nvPr>
            <p:ph type="sldNum" sz="quarter" idx="10"/>
          </p:nvPr>
        </p:nvSpPr>
        <p:spPr/>
        <p:txBody>
          <a:bodyPr/>
          <a:lstStyle/>
          <a:p>
            <a:fld id="{ACFEB86F-CE8F-4590-A45F-FEC8068CBDD6}" type="slidenum">
              <a:rPr lang="fr-FR" smtClean="0"/>
              <a:t>4</a:t>
            </a:fld>
            <a:endParaRPr lang="fr-FR"/>
          </a:p>
        </p:txBody>
      </p:sp>
    </p:spTree>
    <p:extLst>
      <p:ext uri="{BB962C8B-B14F-4D97-AF65-F5344CB8AC3E}">
        <p14:creationId xmlns:p14="http://schemas.microsoft.com/office/powerpoint/2010/main" val="2870325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1200" dirty="0">
                <a:latin typeface="Arial Unicode MS" panose="020B0604020202020204" pitchFamily="34" charset="-128"/>
                <a:ea typeface="Arial Unicode MS" panose="020B0604020202020204" pitchFamily="34" charset="-128"/>
                <a:cs typeface="Arial Unicode MS" panose="020B0604020202020204" pitchFamily="34" charset="-128"/>
              </a:rPr>
              <a:t> has the potential to improve programme compliance, whereby self-referrals tend to be coupled with improved attendance, as people better understand that their children are ill and families with children who are not as critically ill have lower defaulter rates. </a:t>
            </a:r>
          </a:p>
          <a:p>
            <a:endParaRPr lang="fr-FR" dirty="0"/>
          </a:p>
        </p:txBody>
      </p:sp>
      <p:sp>
        <p:nvSpPr>
          <p:cNvPr id="4" name="Slide Number Placeholder 3"/>
          <p:cNvSpPr>
            <a:spLocks noGrp="1"/>
          </p:cNvSpPr>
          <p:nvPr>
            <p:ph type="sldNum" sz="quarter" idx="10"/>
          </p:nvPr>
        </p:nvSpPr>
        <p:spPr/>
        <p:txBody>
          <a:bodyPr/>
          <a:lstStyle/>
          <a:p>
            <a:fld id="{ACFEB86F-CE8F-4590-A45F-FEC8068CBDD6}" type="slidenum">
              <a:rPr lang="fr-FR" smtClean="0"/>
              <a:t>33</a:t>
            </a:fld>
            <a:endParaRPr lang="fr-FR"/>
          </a:p>
        </p:txBody>
      </p:sp>
    </p:spTree>
    <p:extLst>
      <p:ext uri="{BB962C8B-B14F-4D97-AF65-F5344CB8AC3E}">
        <p14:creationId xmlns:p14="http://schemas.microsoft.com/office/powerpoint/2010/main" val="693347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Communication tools/channels </a:t>
            </a:r>
            <a:r>
              <a:rPr lang="en-IE" sz="1200" dirty="0">
                <a:latin typeface="Arial Unicode MS" panose="020B0604020202020204" pitchFamily="34" charset="-128"/>
                <a:ea typeface="Arial Unicode MS" panose="020B0604020202020204" pitchFamily="34" charset="-128"/>
                <a:cs typeface="Arial Unicode MS" panose="020B0604020202020204" pitchFamily="34" charset="-128"/>
              </a:rPr>
              <a:t>to disseminate reminder messages to ensure MUAC is regularly measured by caregivers:</a:t>
            </a:r>
          </a:p>
          <a:p>
            <a:endParaRPr lang="fr-FR" dirty="0"/>
          </a:p>
        </p:txBody>
      </p:sp>
      <p:sp>
        <p:nvSpPr>
          <p:cNvPr id="4" name="Slide Number Placeholder 3"/>
          <p:cNvSpPr>
            <a:spLocks noGrp="1"/>
          </p:cNvSpPr>
          <p:nvPr>
            <p:ph type="sldNum" sz="quarter" idx="10"/>
          </p:nvPr>
        </p:nvSpPr>
        <p:spPr/>
        <p:txBody>
          <a:bodyPr/>
          <a:lstStyle/>
          <a:p>
            <a:fld id="{ACFEB86F-CE8F-4590-A45F-FEC8068CBDD6}" type="slidenum">
              <a:rPr lang="fr-FR" smtClean="0"/>
              <a:t>6</a:t>
            </a:fld>
            <a:endParaRPr lang="fr-FR"/>
          </a:p>
        </p:txBody>
      </p:sp>
    </p:spTree>
    <p:extLst>
      <p:ext uri="{BB962C8B-B14F-4D97-AF65-F5344CB8AC3E}">
        <p14:creationId xmlns:p14="http://schemas.microsoft.com/office/powerpoint/2010/main" val="1393432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ACFEB86F-CE8F-4590-A45F-FEC8068CBDD6}" type="slidenum">
              <a:rPr lang="fr-FR" smtClean="0"/>
              <a:t>11</a:t>
            </a:fld>
            <a:endParaRPr lang="fr-FR"/>
          </a:p>
        </p:txBody>
      </p:sp>
    </p:spTree>
    <p:extLst>
      <p:ext uri="{BB962C8B-B14F-4D97-AF65-F5344CB8AC3E}">
        <p14:creationId xmlns:p14="http://schemas.microsoft.com/office/powerpoint/2010/main" val="315392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ACFEB86F-CE8F-4590-A45F-FEC8068CBDD6}" type="slidenum">
              <a:rPr lang="fr-FR" smtClean="0"/>
              <a:t>12</a:t>
            </a:fld>
            <a:endParaRPr lang="fr-FR"/>
          </a:p>
        </p:txBody>
      </p:sp>
    </p:spTree>
    <p:extLst>
      <p:ext uri="{BB962C8B-B14F-4D97-AF65-F5344CB8AC3E}">
        <p14:creationId xmlns:p14="http://schemas.microsoft.com/office/powerpoint/2010/main" val="1680094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latin typeface="Arial Unicode MS" panose="020B0604020202020204" pitchFamily="34" charset="-128"/>
                <a:ea typeface="Arial Unicode MS" panose="020B0604020202020204" pitchFamily="34" charset="-128"/>
                <a:cs typeface="Arial Unicode MS" panose="020B0604020202020204" pitchFamily="34" charset="-128"/>
              </a:rPr>
              <a:t>Post-training monitoring and assessment of the training effectiveness is as important as the delivery of the training sessions</a:t>
            </a:r>
          </a:p>
          <a:p>
            <a:endParaRPr lang="fr-FR" dirty="0"/>
          </a:p>
        </p:txBody>
      </p:sp>
      <p:sp>
        <p:nvSpPr>
          <p:cNvPr id="4" name="Slide Number Placeholder 3"/>
          <p:cNvSpPr>
            <a:spLocks noGrp="1"/>
          </p:cNvSpPr>
          <p:nvPr>
            <p:ph type="sldNum" sz="quarter" idx="10"/>
          </p:nvPr>
        </p:nvSpPr>
        <p:spPr/>
        <p:txBody>
          <a:bodyPr/>
          <a:lstStyle/>
          <a:p>
            <a:fld id="{ACFEB86F-CE8F-4590-A45F-FEC8068CBDD6}" type="slidenum">
              <a:rPr lang="fr-FR" smtClean="0"/>
              <a:t>18</a:t>
            </a:fld>
            <a:endParaRPr lang="fr-FR"/>
          </a:p>
        </p:txBody>
      </p:sp>
    </p:spTree>
    <p:extLst>
      <p:ext uri="{BB962C8B-B14F-4D97-AF65-F5344CB8AC3E}">
        <p14:creationId xmlns:p14="http://schemas.microsoft.com/office/powerpoint/2010/main" val="1584922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CMAM performance: </a:t>
            </a:r>
            <a:r>
              <a:rPr lang="en-GB" sz="1200" kern="1200" dirty="0">
                <a:solidFill>
                  <a:schemeClr val="tx1"/>
                </a:solidFill>
                <a:effectLst/>
                <a:latin typeface="+mn-lt"/>
                <a:ea typeface="+mn-ea"/>
                <a:cs typeface="+mn-cs"/>
              </a:rPr>
              <a:t>i.e. collect information before and after Family MUAC roll out on TSFP and/or OTP performance indicators including length of stay, weight gain, cure/death/defaulter rates </a:t>
            </a:r>
          </a:p>
          <a:p>
            <a:r>
              <a:rPr lang="en-GB" sz="1200" kern="1200" dirty="0">
                <a:solidFill>
                  <a:schemeClr val="tx1"/>
                </a:solidFill>
                <a:effectLst/>
                <a:latin typeface="+mn-lt"/>
                <a:ea typeface="+mn-ea"/>
                <a:cs typeface="+mn-cs"/>
              </a:rPr>
              <a:t>Coverage: </a:t>
            </a:r>
            <a:r>
              <a:rPr lang="en-IE" sz="12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coverage comparison between the traditional CHWs versus the Family MUAC approach. i.e. how many households the CHWs usually manage to screen versus what we have achieved through the Family MUAC approach during a given period </a:t>
            </a:r>
            <a:endParaRPr lang="fr-FR" dirty="0"/>
          </a:p>
        </p:txBody>
      </p:sp>
      <p:sp>
        <p:nvSpPr>
          <p:cNvPr id="4" name="Slide Number Placeholder 3"/>
          <p:cNvSpPr>
            <a:spLocks noGrp="1"/>
          </p:cNvSpPr>
          <p:nvPr>
            <p:ph type="sldNum" sz="quarter" idx="5"/>
          </p:nvPr>
        </p:nvSpPr>
        <p:spPr/>
        <p:txBody>
          <a:bodyPr/>
          <a:lstStyle/>
          <a:p>
            <a:fld id="{ACFEB86F-CE8F-4590-A45F-FEC8068CBDD6}" type="slidenum">
              <a:rPr lang="fr-FR" smtClean="0"/>
              <a:t>22</a:t>
            </a:fld>
            <a:endParaRPr lang="fr-FR"/>
          </a:p>
        </p:txBody>
      </p:sp>
    </p:spTree>
    <p:extLst>
      <p:ext uri="{BB962C8B-B14F-4D97-AF65-F5344CB8AC3E}">
        <p14:creationId xmlns:p14="http://schemas.microsoft.com/office/powerpoint/2010/main" val="2809097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Unicode MS" panose="020B0604020202020204" pitchFamily="34" charset="-128"/>
                <a:ea typeface="Arial Unicode MS" panose="020B0604020202020204" pitchFamily="34" charset="-128"/>
                <a:cs typeface="Arial Unicode MS" panose="020B0604020202020204" pitchFamily="34" charset="-128"/>
              </a:rPr>
              <a:t>This monitoring and evaluation toolkit has been developed by GOAL to measure </a:t>
            </a:r>
            <a:r>
              <a:rPr lang="en-GB" sz="12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GB" sz="1200" dirty="0">
                <a:latin typeface="Arial Unicode MS" panose="020B0604020202020204" pitchFamily="34" charset="-128"/>
                <a:ea typeface="Arial Unicode MS" panose="020B0604020202020204" pitchFamily="34" charset="-128"/>
                <a:cs typeface="Arial Unicode MS" panose="020B0604020202020204" pitchFamily="34" charset="-128"/>
              </a:rPr>
              <a:t> process and outcome indicators across all the countries where it is rolled out. </a:t>
            </a:r>
          </a:p>
          <a:p>
            <a:endParaRPr lang="fr-FR" dirty="0"/>
          </a:p>
        </p:txBody>
      </p:sp>
      <p:sp>
        <p:nvSpPr>
          <p:cNvPr id="4" name="Slide Number Placeholder 3"/>
          <p:cNvSpPr>
            <a:spLocks noGrp="1"/>
          </p:cNvSpPr>
          <p:nvPr>
            <p:ph type="sldNum" sz="quarter" idx="10"/>
          </p:nvPr>
        </p:nvSpPr>
        <p:spPr/>
        <p:txBody>
          <a:bodyPr/>
          <a:lstStyle/>
          <a:p>
            <a:fld id="{ACFEB86F-CE8F-4590-A45F-FEC8068CBDD6}" type="slidenum">
              <a:rPr lang="fr-FR" smtClean="0"/>
              <a:t>23</a:t>
            </a:fld>
            <a:endParaRPr lang="fr-FR"/>
          </a:p>
        </p:txBody>
      </p:sp>
    </p:spTree>
    <p:extLst>
      <p:ext uri="{BB962C8B-B14F-4D97-AF65-F5344CB8AC3E}">
        <p14:creationId xmlns:p14="http://schemas.microsoft.com/office/powerpoint/2010/main" val="983880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Coverage</a:t>
            </a:r>
            <a:r>
              <a:rPr lang="fr-FR" dirty="0"/>
              <a:t>: </a:t>
            </a:r>
            <a:r>
              <a:rPr lang="en-GB" dirty="0"/>
              <a:t>i.e. how many households the CHWs usually manage to screen versus what we have achieved through the Family MUAC approach during a given period.</a:t>
            </a:r>
            <a:endParaRPr lang="fr-FR" dirty="0"/>
          </a:p>
        </p:txBody>
      </p:sp>
      <p:sp>
        <p:nvSpPr>
          <p:cNvPr id="4" name="Slide Number Placeholder 3"/>
          <p:cNvSpPr>
            <a:spLocks noGrp="1"/>
          </p:cNvSpPr>
          <p:nvPr>
            <p:ph type="sldNum" sz="quarter" idx="5"/>
          </p:nvPr>
        </p:nvSpPr>
        <p:spPr/>
        <p:txBody>
          <a:bodyPr/>
          <a:lstStyle/>
          <a:p>
            <a:fld id="{ACFEB86F-CE8F-4590-A45F-FEC8068CBDD6}" type="slidenum">
              <a:rPr lang="fr-FR" smtClean="0"/>
              <a:t>28</a:t>
            </a:fld>
            <a:endParaRPr lang="fr-FR"/>
          </a:p>
        </p:txBody>
      </p:sp>
    </p:spTree>
    <p:extLst>
      <p:ext uri="{BB962C8B-B14F-4D97-AF65-F5344CB8AC3E}">
        <p14:creationId xmlns:p14="http://schemas.microsoft.com/office/powerpoint/2010/main" val="2304355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E73A7B-646D-46B0-B9EC-8537C4E9B248}" type="slidenum">
              <a:rPr kumimoji="0" lang="en-I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I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9620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C087CE9-36BA-4ED3-9C85-7C1804751B6A}" type="datetimeFigureOut">
              <a:rPr lang="en-US" smtClean="0"/>
              <a:t>5/25/2020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23737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087CE9-36BA-4ED3-9C85-7C1804751B6A}" type="datetimeFigureOut">
              <a:rPr lang="en-US" smtClean="0"/>
              <a:t>5/25/2020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1731956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087CE9-36BA-4ED3-9C85-7C1804751B6A}" type="datetimeFigureOut">
              <a:rPr lang="en-US" smtClean="0"/>
              <a:t>5/25/2020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3549805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087CE9-36BA-4ED3-9C85-7C1804751B6A}" type="datetimeFigureOut">
              <a:rPr lang="en-US" smtClean="0"/>
              <a:t>5/25/2020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1404696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C087CE9-36BA-4ED3-9C85-7C1804751B6A}" type="datetimeFigureOut">
              <a:rPr lang="en-US" smtClean="0"/>
              <a:t>5/25/2020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3498960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C087CE9-36BA-4ED3-9C85-7C1804751B6A}" type="datetimeFigureOut">
              <a:rPr lang="en-US" smtClean="0"/>
              <a:t>5/25/2020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3808141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C087CE9-36BA-4ED3-9C85-7C1804751B6A}" type="datetimeFigureOut">
              <a:rPr lang="en-US" smtClean="0"/>
              <a:t>5/25/2020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1336831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C087CE9-36BA-4ED3-9C85-7C1804751B6A}" type="datetimeFigureOut">
              <a:rPr lang="en-US" smtClean="0"/>
              <a:t>5/25/2020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2735843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087CE9-36BA-4ED3-9C85-7C1804751B6A}" type="datetimeFigureOut">
              <a:rPr lang="en-US" smtClean="0"/>
              <a:t>5/25/2020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4032063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087CE9-36BA-4ED3-9C85-7C1804751B6A}" type="datetimeFigureOut">
              <a:rPr lang="en-US" smtClean="0"/>
              <a:t>5/25/2020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775959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087CE9-36BA-4ED3-9C85-7C1804751B6A}" type="datetimeFigureOut">
              <a:rPr lang="en-US" smtClean="0"/>
              <a:t>5/25/2020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EA26F-80EA-4C1E-8CC3-83DC3107B446}" type="slidenum">
              <a:rPr lang="en-US" smtClean="0"/>
              <a:t>‹#›</a:t>
            </a:fld>
            <a:endParaRPr lang="en-US"/>
          </a:p>
        </p:txBody>
      </p:sp>
    </p:spTree>
    <p:extLst>
      <p:ext uri="{BB962C8B-B14F-4D97-AF65-F5344CB8AC3E}">
        <p14:creationId xmlns:p14="http://schemas.microsoft.com/office/powerpoint/2010/main" val="3637960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087CE9-36BA-4ED3-9C85-7C1804751B6A}" type="datetimeFigureOut">
              <a:rPr lang="en-US" smtClean="0"/>
              <a:t>5/25/2020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2EA26F-80EA-4C1E-8CC3-83DC3107B446}" type="slidenum">
              <a:rPr lang="en-US" smtClean="0"/>
              <a:t>‹#›</a:t>
            </a:fld>
            <a:endParaRPr lang="en-US"/>
          </a:p>
        </p:txBody>
      </p:sp>
    </p:spTree>
    <p:extLst>
      <p:ext uri="{BB962C8B-B14F-4D97-AF65-F5344CB8AC3E}">
        <p14:creationId xmlns:p14="http://schemas.microsoft.com/office/powerpoint/2010/main" val="7464593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16.emf"/></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1.gif"/></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0"/>
            <a:ext cx="9143998" cy="6095998"/>
          </a:xfrm>
          <a:prstGeom prst="rect">
            <a:avLst/>
          </a:prstGeom>
          <a:noFill/>
          <a:ln>
            <a:noFill/>
          </a:ln>
        </p:spPr>
      </p:pic>
      <p:sp>
        <p:nvSpPr>
          <p:cNvPr id="6" name="Rectangle 5"/>
          <p:cNvSpPr/>
          <p:nvPr/>
        </p:nvSpPr>
        <p:spPr>
          <a:xfrm>
            <a:off x="0" y="5390118"/>
            <a:ext cx="9143999" cy="1467882"/>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391" y="5390118"/>
            <a:ext cx="2285220" cy="878088"/>
          </a:xfrm>
          <a:prstGeom prst="rect">
            <a:avLst/>
          </a:prstGeom>
        </p:spPr>
      </p:pic>
      <p:sp>
        <p:nvSpPr>
          <p:cNvPr id="21" name="TextBox 20"/>
          <p:cNvSpPr txBox="1"/>
          <p:nvPr/>
        </p:nvSpPr>
        <p:spPr>
          <a:xfrm>
            <a:off x="3603593" y="5546186"/>
            <a:ext cx="5261007" cy="1200329"/>
          </a:xfrm>
          <a:prstGeom prst="rect">
            <a:avLst/>
          </a:prstGeom>
          <a:noFill/>
        </p:spPr>
        <p:txBody>
          <a:bodyPr wrap="square" rtlCol="0">
            <a:spAutoFit/>
          </a:bodyPr>
          <a:lstStyle/>
          <a:p>
            <a:pPr algn="ctr"/>
            <a:r>
              <a:rPr lang="en-GB" sz="2400" b="1" dirty="0">
                <a:solidFill>
                  <a:schemeClr val="bg1"/>
                </a:solidFill>
              </a:rPr>
              <a:t>Family MUAC approach  known as MUAC by mothers </a:t>
            </a:r>
          </a:p>
          <a:p>
            <a:pPr algn="ctr"/>
            <a:r>
              <a:rPr lang="en-GB" sz="2400" b="1" dirty="0">
                <a:solidFill>
                  <a:schemeClr val="bg1"/>
                </a:solidFill>
              </a:rPr>
              <a:t>January 2019</a:t>
            </a:r>
          </a:p>
        </p:txBody>
      </p:sp>
      <p:grpSp>
        <p:nvGrpSpPr>
          <p:cNvPr id="25" name="Group 24"/>
          <p:cNvGrpSpPr/>
          <p:nvPr/>
        </p:nvGrpSpPr>
        <p:grpSpPr>
          <a:xfrm>
            <a:off x="1078420" y="0"/>
            <a:ext cx="2284705" cy="414625"/>
            <a:chOff x="706145" y="4917988"/>
            <a:chExt cx="2284705" cy="414625"/>
          </a:xfrm>
        </p:grpSpPr>
        <p:sp>
          <p:nvSpPr>
            <p:cNvPr id="24" name="Rectangle 23"/>
            <p:cNvSpPr/>
            <p:nvPr/>
          </p:nvSpPr>
          <p:spPr>
            <a:xfrm>
              <a:off x="706145" y="4917988"/>
              <a:ext cx="2284705" cy="414625"/>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84721" y="5024254"/>
              <a:ext cx="1369009" cy="193656"/>
            </a:xfrm>
            <a:prstGeom prst="rect">
              <a:avLst/>
            </a:prstGeom>
          </p:spPr>
        </p:pic>
      </p:grpSp>
    </p:spTree>
    <p:extLst>
      <p:ext uri="{BB962C8B-B14F-4D97-AF65-F5344CB8AC3E}">
        <p14:creationId xmlns:p14="http://schemas.microsoft.com/office/powerpoint/2010/main" val="266842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graphicFrame>
        <p:nvGraphicFramePr>
          <p:cNvPr id="8" name="Diagram 7">
            <a:extLst>
              <a:ext uri="{FF2B5EF4-FFF2-40B4-BE49-F238E27FC236}">
                <a16:creationId xmlns:a16="http://schemas.microsoft.com/office/drawing/2014/main" id="{5471F1A5-937E-4000-B72A-B97E7A641926}"/>
              </a:ext>
            </a:extLst>
          </p:cNvPr>
          <p:cNvGraphicFramePr/>
          <p:nvPr>
            <p:extLst>
              <p:ext uri="{D42A27DB-BD31-4B8C-83A1-F6EECF244321}">
                <p14:modId xmlns:p14="http://schemas.microsoft.com/office/powerpoint/2010/main" val="2905341775"/>
              </p:ext>
            </p:extLst>
          </p:nvPr>
        </p:nvGraphicFramePr>
        <p:xfrm>
          <a:off x="339213" y="1766083"/>
          <a:ext cx="8568813" cy="50624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a:extLst>
              <a:ext uri="{FF2B5EF4-FFF2-40B4-BE49-F238E27FC236}">
                <a16:creationId xmlns:a16="http://schemas.microsoft.com/office/drawing/2014/main" id="{C5F875F0-84F5-4AF8-A537-B66EB367EF66}"/>
              </a:ext>
            </a:extLst>
          </p:cNvPr>
          <p:cNvSpPr/>
          <p:nvPr/>
        </p:nvSpPr>
        <p:spPr>
          <a:xfrm>
            <a:off x="191729" y="986733"/>
            <a:ext cx="8583563"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E793D"/>
              </a:buClr>
              <a:buSzTx/>
              <a:buFontTx/>
              <a:buNone/>
              <a:tabLst/>
              <a:defRPr/>
            </a:pPr>
            <a:r>
              <a:rPr kumimoji="0" lang="en-IE" sz="2400" b="0"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Unicode MS" panose="020B0604020202020204" pitchFamily="34" charset="-128"/>
              </a:rPr>
              <a:t>Pre-implementation activities: Conduct community sensitisation, then:</a:t>
            </a:r>
          </a:p>
        </p:txBody>
      </p:sp>
    </p:spTree>
    <p:extLst>
      <p:ext uri="{BB962C8B-B14F-4D97-AF65-F5344CB8AC3E}">
        <p14:creationId xmlns:p14="http://schemas.microsoft.com/office/powerpoint/2010/main" val="3711029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
        <p:nvSpPr>
          <p:cNvPr id="8" name="TextBox 7"/>
          <p:cNvSpPr txBox="1"/>
          <p:nvPr/>
        </p:nvSpPr>
        <p:spPr>
          <a:xfrm>
            <a:off x="118549" y="1010819"/>
            <a:ext cx="8804226" cy="4431983"/>
          </a:xfrm>
          <a:prstGeom prst="rect">
            <a:avLst/>
          </a:prstGeom>
          <a:noFill/>
        </p:spPr>
        <p:txBody>
          <a:bodyPr wrap="square" rtlCol="0">
            <a:spAutoFit/>
          </a:bodyPr>
          <a:lstStyle/>
          <a:p>
            <a:pPr marL="514350" lvl="0" indent="-514350">
              <a:buClr>
                <a:srgbClr val="0E793D"/>
              </a:buClr>
              <a:buFont typeface="+mj-lt"/>
              <a:buAutoNum type="arabicPeriod"/>
            </a:pP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Define </a:t>
            </a:r>
            <a:r>
              <a:rPr lang="en-IE" sz="2600" b="1" dirty="0">
                <a:solidFill>
                  <a:srgbClr val="0E793D"/>
                </a:solidFill>
              </a:rPr>
              <a:t>area of intervention</a:t>
            </a:r>
          </a:p>
          <a:p>
            <a:pPr marL="342900" indent="-342900">
              <a:buClr>
                <a:srgbClr val="0E793D"/>
              </a:buClr>
              <a:buFont typeface="Arial" panose="020B0604020202020204" pitchFamily="34" charset="0"/>
              <a:buChar cha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Comprehensive list of villages and recent census data</a:t>
            </a: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Identify focal points in each village to deliver training and to conduct post-training monitoring of caregivers</a:t>
            </a: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Identify training opportunities (where, when, how)</a:t>
            </a: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Identify communication tools/channels to support dissemination of reminder messages (radio, </a:t>
            </a:r>
            <a:r>
              <a:rPr lang="en-IE" sz="2400" dirty="0" err="1">
                <a:latin typeface="Arial Unicode MS" panose="020B0604020202020204" pitchFamily="34" charset="-128"/>
                <a:ea typeface="Arial Unicode MS" panose="020B0604020202020204" pitchFamily="34" charset="-128"/>
                <a:cs typeface="Arial Unicode MS" panose="020B0604020202020204" pitchFamily="34" charset="-128"/>
              </a:rPr>
              <a:t>sms</a:t>
            </a: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 social networks, public criers, posters, etc.)</a:t>
            </a:r>
          </a:p>
          <a:p>
            <a:pPr lvl="1">
              <a:buClr>
                <a:schemeClr val="accent6">
                  <a:lumMod val="75000"/>
                </a:schemeClr>
              </a:buCl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a:buClr>
                <a:schemeClr val="accent6">
                  <a:lumMod val="75000"/>
                </a:schemeClr>
              </a:buClr>
            </a:pPr>
            <a:r>
              <a:rPr lang="en-IE" sz="2000" dirty="0">
                <a:latin typeface="Arial Unicode MS" panose="020B0604020202020204" pitchFamily="34" charset="-128"/>
                <a:ea typeface="Arial Unicode MS" panose="020B0604020202020204" pitchFamily="34" charset="-128"/>
                <a:cs typeface="Arial Unicode MS" panose="020B0604020202020204" pitchFamily="34" charset="-128"/>
              </a:rPr>
              <a:t>Note: </a:t>
            </a:r>
            <a:r>
              <a:rPr lang="en-IE" sz="2000" dirty="0"/>
              <a:t>If MUAC by mothers implemented for the first time, it is recommended to cover the entire PHF catchment area in order to yield a greater impact.</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58192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
        <p:nvSpPr>
          <p:cNvPr id="8" name="TextBox 7"/>
          <p:cNvSpPr txBox="1"/>
          <p:nvPr/>
        </p:nvSpPr>
        <p:spPr>
          <a:xfrm>
            <a:off x="118549" y="1010819"/>
            <a:ext cx="8804226" cy="492443"/>
          </a:xfrm>
          <a:prstGeom prst="rect">
            <a:avLst/>
          </a:prstGeom>
          <a:noFill/>
        </p:spPr>
        <p:txBody>
          <a:bodyPr wrap="square" rtlCol="0">
            <a:spAutoFit/>
          </a:bodyPr>
          <a:lstStyle/>
          <a:p>
            <a:pPr marL="514350" lvl="0" indent="-514350">
              <a:buClr>
                <a:srgbClr val="0E793D"/>
              </a:buClr>
              <a:buFont typeface="+mj-lt"/>
              <a:buAutoNum type="arabicPeriod"/>
            </a:pP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Define </a:t>
            </a:r>
            <a:r>
              <a:rPr lang="en-IE" sz="2600" b="1" dirty="0">
                <a:solidFill>
                  <a:srgbClr val="0E793D"/>
                </a:solidFill>
              </a:rPr>
              <a:t>area of intervention</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a:extLst>
              <a:ext uri="{FF2B5EF4-FFF2-40B4-BE49-F238E27FC236}">
                <a16:creationId xmlns:a16="http://schemas.microsoft.com/office/drawing/2014/main" id="{F6C63D85-B508-48D1-AB92-05A3E10AF446}"/>
              </a:ext>
            </a:extLst>
          </p:cNvPr>
          <p:cNvPicPr>
            <a:picLocks noChangeAspect="1"/>
          </p:cNvPicPr>
          <p:nvPr/>
        </p:nvPicPr>
        <p:blipFill>
          <a:blip r:embed="rId4"/>
          <a:stretch>
            <a:fillRect/>
          </a:stretch>
        </p:blipFill>
        <p:spPr>
          <a:xfrm>
            <a:off x="0" y="1933731"/>
            <a:ext cx="9144000" cy="4631961"/>
          </a:xfrm>
          <a:prstGeom prst="rect">
            <a:avLst/>
          </a:prstGeom>
        </p:spPr>
      </p:pic>
    </p:spTree>
    <p:extLst>
      <p:ext uri="{BB962C8B-B14F-4D97-AF65-F5344CB8AC3E}">
        <p14:creationId xmlns:p14="http://schemas.microsoft.com/office/powerpoint/2010/main" val="34827117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
        <p:nvSpPr>
          <p:cNvPr id="8" name="TextBox 7"/>
          <p:cNvSpPr txBox="1"/>
          <p:nvPr/>
        </p:nvSpPr>
        <p:spPr>
          <a:xfrm>
            <a:off x="118548" y="1040315"/>
            <a:ext cx="8909542" cy="5262979"/>
          </a:xfrm>
          <a:prstGeom prst="rect">
            <a:avLst/>
          </a:prstGeom>
          <a:noFill/>
        </p:spPr>
        <p:txBody>
          <a:bodyPr wrap="square" rtlCol="0">
            <a:spAutoFit/>
          </a:bodyPr>
          <a:lstStyle/>
          <a:p>
            <a:pPr marL="514350" lvl="0" indent="-514350">
              <a:buClr>
                <a:srgbClr val="0E793D"/>
              </a:buClr>
              <a:buFont typeface="+mj-lt"/>
              <a:buAutoNum type="arabicPeriod" startAt="2"/>
            </a:pP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Define </a:t>
            </a:r>
            <a:r>
              <a:rPr lang="en-IE" sz="2600" b="1" dirty="0">
                <a:solidFill>
                  <a:srgbClr val="0E793D"/>
                </a:solidFill>
              </a:rPr>
              <a:t>HR needs</a:t>
            </a:r>
          </a:p>
          <a:p>
            <a:pPr>
              <a:buClr>
                <a:schemeClr val="accent6">
                  <a:lumMod val="75000"/>
                </a:schemeClr>
              </a:buCl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Recommendations from GOAL experience in Malawi</a:t>
            </a:r>
          </a:p>
          <a:p>
            <a:pPr>
              <a:buClr>
                <a:schemeClr val="accent6">
                  <a:lumMod val="75000"/>
                </a:schemeClr>
              </a:buCl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One trainer (CHW) can deliver up to five 20-30 minute trainings a day for groups of 25 caregivers/day </a:t>
            </a:r>
          </a:p>
          <a:p>
            <a:pPr lvl="1">
              <a:buClr>
                <a:srgbClr val="0E793D"/>
              </a:buCl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en-IE" sz="2400"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sym typeface="Wingdings" panose="05000000000000000000" pitchFamily="2" charset="2"/>
              </a:rPr>
              <a:t></a:t>
            </a: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sym typeface="Wingdings" panose="05000000000000000000" pitchFamily="2" charset="2"/>
              </a:rPr>
              <a:t> Plan </a:t>
            </a: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1 CHW to train up to 125 caregivers/day</a:t>
            </a:r>
          </a:p>
          <a:p>
            <a:pPr marL="342900" indent="-342900">
              <a:buClr>
                <a:srgbClr val="0E793D"/>
              </a:buClr>
              <a:buFont typeface="Arial" panose="020B0604020202020204" pitchFamily="34" charset="0"/>
              <a:buChar cha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Plan to deliver the training during market day</a:t>
            </a:r>
          </a:p>
          <a:p>
            <a:pPr marL="342900" indent="-342900">
              <a:buClr>
                <a:srgbClr val="0E793D"/>
              </a:buClr>
              <a:buFont typeface="Arial" panose="020B0604020202020204" pitchFamily="34" charset="0"/>
              <a:buChar cha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Plan an additional 1-2 days to reach and train caregivers who could not attend the first training sessions</a:t>
            </a:r>
          </a:p>
          <a:p>
            <a:pPr marL="800100" lvl="1" indent="-342900">
              <a:buClr>
                <a:schemeClr val="accent6">
                  <a:lumMod val="75000"/>
                </a:schemeClr>
              </a:buClr>
              <a:buFont typeface="Wingdings" panose="05000000000000000000" pitchFamily="2" charset="2"/>
              <a:buChar cha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a:buClr>
                <a:schemeClr val="accent6">
                  <a:lumMod val="75000"/>
                </a:schemeClr>
              </a:buClr>
            </a:pPr>
            <a:r>
              <a:rPr lang="en-IE" sz="2000" dirty="0">
                <a:latin typeface="Arial Unicode MS" panose="020B0604020202020204" pitchFamily="34" charset="-128"/>
                <a:ea typeface="Arial Unicode MS" panose="020B0604020202020204" pitchFamily="34" charset="-128"/>
                <a:cs typeface="Arial Unicode MS" panose="020B0604020202020204" pitchFamily="34" charset="-128"/>
              </a:rPr>
              <a:t>Note: HR need should also factor the actual number of CHWs/trainers within the area of intervention and the population density. </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69094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
        <p:nvSpPr>
          <p:cNvPr id="8" name="TextBox 7"/>
          <p:cNvSpPr txBox="1"/>
          <p:nvPr/>
        </p:nvSpPr>
        <p:spPr>
          <a:xfrm>
            <a:off x="117228" y="1025567"/>
            <a:ext cx="9026772" cy="3123932"/>
          </a:xfrm>
          <a:prstGeom prst="rect">
            <a:avLst/>
          </a:prstGeom>
          <a:noFill/>
        </p:spPr>
        <p:txBody>
          <a:bodyPr wrap="square" rtlCol="0">
            <a:spAutoFit/>
          </a:bodyPr>
          <a:lstStyle/>
          <a:p>
            <a:pPr marL="514350" lvl="0" indent="-514350">
              <a:buClr>
                <a:srgbClr val="0E793D"/>
              </a:buClr>
              <a:buFont typeface="+mj-lt"/>
              <a:buAutoNum type="arabicPeriod" startAt="3"/>
            </a:pP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Estimate the budget</a:t>
            </a:r>
            <a:endParaRPr lang="en-IE" sz="2600" b="1" dirty="0">
              <a:solidFill>
                <a:srgbClr val="0E793D"/>
              </a:solidFill>
            </a:endParaRPr>
          </a:p>
          <a:p>
            <a:pPr marL="342900" indent="-342900">
              <a:buClr>
                <a:schemeClr val="accent6">
                  <a:lumMod val="75000"/>
                </a:schemeClr>
              </a:buClr>
              <a:buFont typeface="Arial" panose="020B0604020202020204" pitchFamily="34" charset="0"/>
              <a:buChar char="•"/>
            </a:pPr>
            <a:endParaRPr lang="en-IE" sz="15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chemeClr val="accent6">
                  <a:lumMod val="75000"/>
                </a:schemeClr>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Breakdown of costs:</a:t>
            </a:r>
          </a:p>
          <a:p>
            <a:pPr marL="800100" lvl="1" indent="-342900">
              <a:buClr>
                <a:schemeClr val="accent6">
                  <a:lumMod val="75000"/>
                </a:schemeClr>
              </a:buClr>
              <a:buFont typeface="Courier New" panose="02070309020205020404" pitchFamily="49" charset="0"/>
              <a:buChar char="o"/>
            </a:pPr>
            <a:r>
              <a:rPr lang="en-IE" sz="2000" dirty="0">
                <a:latin typeface="Arial Unicode MS" panose="020B0604020202020204" pitchFamily="34" charset="-128"/>
                <a:ea typeface="Arial Unicode MS" panose="020B0604020202020204" pitchFamily="34" charset="-128"/>
                <a:cs typeface="Arial Unicode MS" panose="020B0604020202020204" pitchFamily="34" charset="-128"/>
              </a:rPr>
              <a:t>Initial ToT &amp; cascade trainings</a:t>
            </a:r>
          </a:p>
          <a:p>
            <a:pPr marL="800100" lvl="1" indent="-342900">
              <a:buClr>
                <a:schemeClr val="accent6">
                  <a:lumMod val="75000"/>
                </a:schemeClr>
              </a:buClr>
              <a:buFont typeface="Courier New" panose="02070309020205020404" pitchFamily="49" charset="0"/>
              <a:buChar char="o"/>
            </a:pPr>
            <a:r>
              <a:rPr lang="en-IE" sz="2000" dirty="0">
                <a:latin typeface="Arial Unicode MS" panose="020B0604020202020204" pitchFamily="34" charset="-128"/>
                <a:ea typeface="Arial Unicode MS" panose="020B0604020202020204" pitchFamily="34" charset="-128"/>
                <a:cs typeface="Arial Unicode MS" panose="020B0604020202020204" pitchFamily="34" charset="-128"/>
              </a:rPr>
              <a:t>Supervision by district supervisors</a:t>
            </a:r>
          </a:p>
          <a:p>
            <a:pPr marL="800100" lvl="1" indent="-342900">
              <a:buClr>
                <a:schemeClr val="accent6">
                  <a:lumMod val="75000"/>
                </a:schemeClr>
              </a:buClr>
              <a:buFont typeface="Courier New" panose="02070309020205020404" pitchFamily="49" charset="0"/>
              <a:buChar char="o"/>
            </a:pPr>
            <a:r>
              <a:rPr lang="en-IE" sz="2000" dirty="0">
                <a:latin typeface="Arial Unicode MS" panose="020B0604020202020204" pitchFamily="34" charset="-128"/>
                <a:ea typeface="Arial Unicode MS" panose="020B0604020202020204" pitchFamily="34" charset="-128"/>
                <a:cs typeface="Arial Unicode MS" panose="020B0604020202020204" pitchFamily="34" charset="-128"/>
              </a:rPr>
              <a:t>MUAC tapes distributed to mothers &amp; HH members ($0.14/MUAC tape)</a:t>
            </a:r>
          </a:p>
          <a:p>
            <a:pPr marL="342900" indent="-342900">
              <a:buClr>
                <a:schemeClr val="accent6">
                  <a:lumMod val="75000"/>
                </a:schemeClr>
              </a:buClr>
              <a:buFont typeface="Arial" panose="020B0604020202020204" pitchFamily="34" charset="0"/>
              <a:buChar char="•"/>
            </a:pPr>
            <a:endParaRPr lang="en-IE" sz="15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chemeClr val="accent6">
                  <a:lumMod val="75000"/>
                </a:schemeClr>
              </a:buClr>
              <a:buFont typeface="Arial" panose="020B0604020202020204" pitchFamily="34" charset="0"/>
              <a:buChar char="•"/>
            </a:pPr>
            <a:endParaRPr lang="en-IE" sz="15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chemeClr val="accent6">
                  <a:lumMod val="75000"/>
                </a:schemeClr>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From GOAL experience in Malawi, Family MUAC project was estimated at €2.8/person (including training &amp; monitoring activities).</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11729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
        <p:nvSpPr>
          <p:cNvPr id="8" name="TextBox 7"/>
          <p:cNvSpPr txBox="1"/>
          <p:nvPr/>
        </p:nvSpPr>
        <p:spPr>
          <a:xfrm>
            <a:off x="117228" y="1109907"/>
            <a:ext cx="8909542" cy="3893374"/>
          </a:xfrm>
          <a:prstGeom prst="rect">
            <a:avLst/>
          </a:prstGeom>
          <a:noFill/>
        </p:spPr>
        <p:txBody>
          <a:bodyPr wrap="square" rtlCol="0">
            <a:spAutoFit/>
          </a:bodyPr>
          <a:lstStyle/>
          <a:p>
            <a:pPr marL="514350" lvl="0" indent="-514350">
              <a:buClr>
                <a:srgbClr val="0E793D"/>
              </a:buClr>
              <a:buFont typeface="+mj-lt"/>
              <a:buAutoNum type="arabicPeriod" startAt="4"/>
            </a:pP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Plan and conduct </a:t>
            </a:r>
            <a:r>
              <a:rPr lang="en-IE" sz="2600" b="1" dirty="0" err="1">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ToT</a:t>
            </a: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 sessions</a:t>
            </a:r>
            <a:endPar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Liaise with the local MoH</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Prepare training materials for training of trainers on the Family MUAC approach (IEC material, demonstration kit, key messages, attendance sheet, etc.)</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Plan the logistics/transportation </a:t>
            </a:r>
          </a:p>
          <a:p>
            <a:pPr marL="342900" indent="-342900">
              <a:buClr>
                <a:srgbClr val="0E793D"/>
              </a:buClr>
              <a:buFont typeface="Arial" panose="020B0604020202020204" pitchFamily="34" charset="0"/>
              <a:buChar cha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For each </a:t>
            </a:r>
            <a:r>
              <a:rPr lang="en-IE" sz="2300" b="1" dirty="0" err="1">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ToT</a:t>
            </a: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 training session</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Estimate the maximum number of trainers per group</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Estimate the number of day per training session</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 name="Picture 9">
            <a:extLst>
              <a:ext uri="{FF2B5EF4-FFF2-40B4-BE49-F238E27FC236}">
                <a16:creationId xmlns:a16="http://schemas.microsoft.com/office/drawing/2014/main" id="{FBB5EBE5-D29A-4E5D-9B40-3193F39B3572}"/>
              </a:ext>
            </a:extLst>
          </p:cNvPr>
          <p:cNvPicPr>
            <a:picLocks noChangeAspect="1"/>
          </p:cNvPicPr>
          <p:nvPr/>
        </p:nvPicPr>
        <p:blipFill>
          <a:blip r:embed="rId3"/>
          <a:stretch>
            <a:fillRect/>
          </a:stretch>
        </p:blipFill>
        <p:spPr>
          <a:xfrm>
            <a:off x="347397" y="5311975"/>
            <a:ext cx="1708022" cy="1425883"/>
          </a:xfrm>
          <a:prstGeom prst="rect">
            <a:avLst/>
          </a:prstGeom>
        </p:spPr>
      </p:pic>
      <p:pic>
        <p:nvPicPr>
          <p:cNvPr id="11" name="Picture 10">
            <a:extLst>
              <a:ext uri="{FF2B5EF4-FFF2-40B4-BE49-F238E27FC236}">
                <a16:creationId xmlns:a16="http://schemas.microsoft.com/office/drawing/2014/main" id="{16030079-DC5D-4F9B-B7ED-8C8D699CFFB3}"/>
              </a:ext>
            </a:extLst>
          </p:cNvPr>
          <p:cNvPicPr>
            <a:picLocks noChangeAspect="1"/>
          </p:cNvPicPr>
          <p:nvPr/>
        </p:nvPicPr>
        <p:blipFill>
          <a:blip r:embed="rId4"/>
          <a:stretch>
            <a:fillRect/>
          </a:stretch>
        </p:blipFill>
        <p:spPr>
          <a:xfrm>
            <a:off x="2516073" y="5235100"/>
            <a:ext cx="4111854" cy="1502758"/>
          </a:xfrm>
          <a:prstGeom prst="rect">
            <a:avLst/>
          </a:prstGeom>
        </p:spPr>
      </p:pic>
      <p:pic>
        <p:nvPicPr>
          <p:cNvPr id="12" name="Picture 11">
            <a:extLst>
              <a:ext uri="{FF2B5EF4-FFF2-40B4-BE49-F238E27FC236}">
                <a16:creationId xmlns:a16="http://schemas.microsoft.com/office/drawing/2014/main" id="{A391AD1F-1493-4205-879D-84D3CAEB383B}"/>
              </a:ext>
            </a:extLst>
          </p:cNvPr>
          <p:cNvPicPr>
            <a:picLocks noChangeAspect="1"/>
          </p:cNvPicPr>
          <p:nvPr/>
        </p:nvPicPr>
        <p:blipFill>
          <a:blip r:embed="rId5"/>
          <a:stretch>
            <a:fillRect/>
          </a:stretch>
        </p:blipFill>
        <p:spPr>
          <a:xfrm>
            <a:off x="7101825" y="5235101"/>
            <a:ext cx="1236324" cy="1502758"/>
          </a:xfrm>
          <a:prstGeom prst="rect">
            <a:avLst/>
          </a:prstGeom>
        </p:spPr>
      </p:pic>
    </p:spTree>
    <p:extLst>
      <p:ext uri="{BB962C8B-B14F-4D97-AF65-F5344CB8AC3E}">
        <p14:creationId xmlns:p14="http://schemas.microsoft.com/office/powerpoint/2010/main" val="3480083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
        <p:nvSpPr>
          <p:cNvPr id="8" name="TextBox 7"/>
          <p:cNvSpPr txBox="1"/>
          <p:nvPr/>
        </p:nvSpPr>
        <p:spPr>
          <a:xfrm>
            <a:off x="117228" y="1109907"/>
            <a:ext cx="8909542" cy="5616922"/>
          </a:xfrm>
          <a:prstGeom prst="rect">
            <a:avLst/>
          </a:prstGeom>
          <a:noFill/>
        </p:spPr>
        <p:txBody>
          <a:bodyPr wrap="square" rtlCol="0">
            <a:spAutoFit/>
          </a:bodyPr>
          <a:lstStyle/>
          <a:p>
            <a:pPr marL="514350" indent="-514350">
              <a:buClr>
                <a:srgbClr val="0E793D"/>
              </a:buClr>
              <a:buFont typeface="+mj-lt"/>
              <a:buAutoNum type="arabicPeriod" startAt="5"/>
            </a:pP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Plan and conduct cascade training session</a:t>
            </a:r>
          </a:p>
          <a:p>
            <a:pPr lvl="0">
              <a:buClr>
                <a:srgbClr val="0E793D"/>
              </a:buClr>
            </a:pPr>
            <a:endPar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lvl="0">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For each trainer</a:t>
            </a:r>
            <a:endParaRPr lang="en-IE" sz="23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Estimate number of MUAC tapes required</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Prepare IEC materials for the training sessions</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Prepare training materials (IEC material, demonstration kit, key messages, attendance sheet, etc.)</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Develop a training timetable </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Plan the logistics/transportation and set daily salary</a:t>
            </a:r>
          </a:p>
          <a:p>
            <a:pPr>
              <a:buClr>
                <a:schemeClr val="accent6">
                  <a:lumMod val="75000"/>
                </a:schemeClr>
              </a:buCl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For each cascade training session</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Consider a maximum of 20-25 caregivers or HH members per group</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Plan 20-30 minutes per training session</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Plan to spend some time  at the end of the session for individual support and counselling</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72430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
        <p:nvSpPr>
          <p:cNvPr id="8" name="TextBox 7"/>
          <p:cNvSpPr txBox="1"/>
          <p:nvPr/>
        </p:nvSpPr>
        <p:spPr>
          <a:xfrm>
            <a:off x="117228" y="1109907"/>
            <a:ext cx="8909542" cy="5632311"/>
          </a:xfrm>
          <a:prstGeom prst="rect">
            <a:avLst/>
          </a:prstGeom>
          <a:noFill/>
        </p:spPr>
        <p:txBody>
          <a:bodyPr wrap="square" rtlCol="0">
            <a:spAutoFit/>
          </a:bodyPr>
          <a:lstStyle/>
          <a:p>
            <a:pPr marL="514350" indent="-514350">
              <a:buClr>
                <a:srgbClr val="0E793D"/>
              </a:buClr>
              <a:buFont typeface="+mj-lt"/>
              <a:buAutoNum type="arabicPeriod" startAt="5"/>
            </a:pP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Plan and conduct cascade training session</a:t>
            </a:r>
          </a:p>
          <a:p>
            <a:pPr marL="514350" indent="-514350">
              <a:buClr>
                <a:srgbClr val="0E793D"/>
              </a:buClr>
              <a:buFont typeface="+mj-lt"/>
              <a:buAutoNum type="arabicPeriod" startAt="5"/>
            </a:pPr>
            <a:endPar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Should include presentations and demonstration/practical</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Simple keys messages in local language</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Messages should be adapted based on the presence of TSFP/OTP in the area of intervention</a:t>
            </a:r>
          </a:p>
          <a:p>
            <a:pPr>
              <a:buClr>
                <a:schemeClr val="accent6">
                  <a:lumMod val="75000"/>
                </a:schemeClr>
              </a:buCl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Timetable for a 20-30 minute cascade training session </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Welcome and objectives of Family MUAC</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Definition of malnutrition</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Difference between marasmus and kwashiorkor</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How to recognise the first signs of malnutrition</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Advantages of the Family MUAC approach</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How to use MUAC (including demonstration/practical)</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When to use MUAC and assess presence of oedema</a:t>
            </a:r>
          </a:p>
          <a:p>
            <a:pPr marL="342900" indent="-342900">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Thank you</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42114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
        <p:nvSpPr>
          <p:cNvPr id="8" name="TextBox 7"/>
          <p:cNvSpPr txBox="1"/>
          <p:nvPr/>
        </p:nvSpPr>
        <p:spPr>
          <a:xfrm>
            <a:off x="117229" y="1109907"/>
            <a:ext cx="8909542" cy="3939540"/>
          </a:xfrm>
          <a:prstGeom prst="rect">
            <a:avLst/>
          </a:prstGeom>
          <a:noFill/>
        </p:spPr>
        <p:txBody>
          <a:bodyPr wrap="square" rtlCol="0">
            <a:spAutoFit/>
          </a:bodyPr>
          <a:lstStyle/>
          <a:p>
            <a:pPr marL="514350" lvl="0" indent="-514350">
              <a:buClr>
                <a:srgbClr val="0E793D"/>
              </a:buClr>
              <a:buFont typeface="+mj-lt"/>
              <a:buAutoNum type="arabicPeriod" startAt="6"/>
            </a:pP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Monitor and evaluate the approach</a:t>
            </a:r>
          </a:p>
          <a:p>
            <a:pPr lvl="0">
              <a:buClr>
                <a:srgbClr val="0E793D"/>
              </a:buClr>
            </a:pPr>
            <a:endParaRPr lang="en-IE" sz="2800" dirty="0">
              <a:latin typeface="Arial Unicode MS" panose="020B0604020202020204" pitchFamily="34" charset="-128"/>
              <a:ea typeface="Arial Unicode MS" panose="020B0604020202020204" pitchFamily="34" charset="-128"/>
              <a:cs typeface="Arial Unicode MS" panose="020B0604020202020204" pitchFamily="34" charset="-128"/>
            </a:endParaRPr>
          </a:p>
          <a:p>
            <a:pPr>
              <a:buClr>
                <a:srgbClr val="0E793D"/>
              </a:buClr>
            </a:pPr>
            <a:r>
              <a:rPr lang="en-IE" sz="28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Community initial and refresher training monitoring</a:t>
            </a:r>
          </a:p>
          <a:p>
            <a:pPr marL="342900" indent="-342900">
              <a:buClr>
                <a:srgbClr val="0E793D"/>
              </a:buClr>
              <a:buFont typeface="Arial" panose="020B0604020202020204" pitchFamily="34" charset="0"/>
              <a:buChar char="•"/>
            </a:pPr>
            <a:r>
              <a:rPr lang="en-IE" sz="2800" dirty="0">
                <a:latin typeface="Arial Unicode MS" panose="020B0604020202020204" pitchFamily="34" charset="-128"/>
                <a:ea typeface="Arial Unicode MS" panose="020B0604020202020204" pitchFamily="34" charset="-128"/>
                <a:cs typeface="Arial Unicode MS" panose="020B0604020202020204" pitchFamily="34" charset="-128"/>
              </a:rPr>
              <a:t>Assess training effectiveness</a:t>
            </a:r>
          </a:p>
          <a:p>
            <a:pPr marL="342900" indent="-342900">
              <a:buClr>
                <a:srgbClr val="0E793D"/>
              </a:buClr>
              <a:buFont typeface="Arial" panose="020B0604020202020204" pitchFamily="34" charset="0"/>
              <a:buChar char="•"/>
            </a:pPr>
            <a:r>
              <a:rPr lang="en-IE" sz="2800" dirty="0">
                <a:latin typeface="Arial Unicode MS" panose="020B0604020202020204" pitchFamily="34" charset="-128"/>
                <a:ea typeface="Arial Unicode MS" panose="020B0604020202020204" pitchFamily="34" charset="-128"/>
                <a:cs typeface="Arial Unicode MS" panose="020B0604020202020204" pitchFamily="34" charset="-128"/>
              </a:rPr>
              <a:t>Inform the need for refresher training</a:t>
            </a:r>
          </a:p>
          <a:p>
            <a:pPr marL="342900" indent="-342900">
              <a:buClr>
                <a:srgbClr val="0E793D"/>
              </a:buClr>
              <a:buFont typeface="Arial" panose="020B0604020202020204" pitchFamily="34" charset="0"/>
              <a:buChar char="•"/>
            </a:pPr>
            <a:endParaRPr lang="en-IE" sz="28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endParaRPr lang="en-IE" sz="2800" dirty="0">
              <a:latin typeface="Arial Unicode MS" panose="020B0604020202020204" pitchFamily="34" charset="-128"/>
              <a:ea typeface="Arial Unicode MS" panose="020B0604020202020204" pitchFamily="34" charset="-128"/>
              <a:cs typeface="Arial Unicode MS" panose="020B0604020202020204" pitchFamily="34" charset="-128"/>
            </a:endParaRPr>
          </a:p>
          <a:p>
            <a:pPr>
              <a:buClr>
                <a:srgbClr val="0E793D"/>
              </a:buClr>
            </a:pPr>
            <a:r>
              <a:rPr lang="en-IE" sz="28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Health facility monitoring</a:t>
            </a:r>
          </a:p>
          <a:p>
            <a:pPr marL="342900" indent="-342900">
              <a:buClr>
                <a:srgbClr val="0E793D"/>
              </a:buClr>
              <a:buFont typeface="Arial" panose="020B0604020202020204" pitchFamily="34" charset="0"/>
              <a:buChar char="•"/>
            </a:pPr>
            <a:r>
              <a:rPr lang="en-IE" sz="2800" dirty="0">
                <a:latin typeface="Arial Unicode MS" panose="020B0604020202020204" pitchFamily="34" charset="-128"/>
                <a:ea typeface="Arial Unicode MS" panose="020B0604020202020204" pitchFamily="34" charset="-128"/>
                <a:cs typeface="Arial Unicode MS" panose="020B0604020202020204" pitchFamily="34" charset="-128"/>
              </a:rPr>
              <a:t>Assess Family MUAC approach effectiveness</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23085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8" name="TextBox 7"/>
          <p:cNvSpPr txBox="1"/>
          <p:nvPr/>
        </p:nvSpPr>
        <p:spPr>
          <a:xfrm>
            <a:off x="117228" y="1109907"/>
            <a:ext cx="8909542" cy="1152110"/>
          </a:xfrm>
          <a:prstGeom prst="rect">
            <a:avLst/>
          </a:prstGeom>
          <a:noFill/>
        </p:spPr>
        <p:txBody>
          <a:bodyPr wrap="square" rtlCol="0">
            <a:spAutoFit/>
          </a:bodyPr>
          <a:lstStyle/>
          <a:p>
            <a:pPr marL="457200" indent="-457200">
              <a:lnSpc>
                <a:spcPct val="90000"/>
              </a:lnSpc>
              <a:spcBef>
                <a:spcPts val="1000"/>
              </a:spcBef>
              <a:buClr>
                <a:srgbClr val="0E793D"/>
              </a:buClr>
              <a:buFont typeface="+mj-lt"/>
              <a:buAutoNum type="arabicPeriod" startAt="6"/>
              <a:defRPr/>
            </a:pPr>
            <a:r>
              <a:rPr lang="en-IE" sz="24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Monitor and evaluate the approach</a:t>
            </a:r>
          </a:p>
          <a:p>
            <a:pPr lvl="0">
              <a:lnSpc>
                <a:spcPct val="90000"/>
              </a:lnSpc>
              <a:spcBef>
                <a:spcPts val="1000"/>
              </a:spcBef>
              <a:buClr>
                <a:srgbClr val="0E793D"/>
              </a:buClr>
              <a:defRPr/>
            </a:pPr>
            <a:endParaRPr lang="en-IE" sz="10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lvl="0">
              <a:lnSpc>
                <a:spcPct val="90000"/>
              </a:lnSpc>
              <a:spcBef>
                <a:spcPts val="1000"/>
              </a:spcBef>
              <a:buClr>
                <a:srgbClr val="0E793D"/>
              </a:buClr>
              <a:defRPr/>
            </a:pPr>
            <a:r>
              <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Family MUAC Monitoring and evaluation toolkit</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2" name="Table 1">
            <a:extLst>
              <a:ext uri="{FF2B5EF4-FFF2-40B4-BE49-F238E27FC236}">
                <a16:creationId xmlns:a16="http://schemas.microsoft.com/office/drawing/2014/main" id="{832C7EBA-7303-4759-845A-B44EC5E97E0C}"/>
              </a:ext>
            </a:extLst>
          </p:cNvPr>
          <p:cNvGraphicFramePr>
            <a:graphicFrameLocks noGrp="1"/>
          </p:cNvGraphicFramePr>
          <p:nvPr>
            <p:extLst>
              <p:ext uri="{D42A27DB-BD31-4B8C-83A1-F6EECF244321}">
                <p14:modId xmlns:p14="http://schemas.microsoft.com/office/powerpoint/2010/main" val="2380398503"/>
              </p:ext>
            </p:extLst>
          </p:nvPr>
        </p:nvGraphicFramePr>
        <p:xfrm>
          <a:off x="619430" y="2445971"/>
          <a:ext cx="7655172" cy="4300284"/>
        </p:xfrm>
        <a:graphic>
          <a:graphicData uri="http://schemas.openxmlformats.org/drawingml/2006/table">
            <a:tbl>
              <a:tblPr firstRow="1" firstCol="1" bandRow="1">
                <a:tableStyleId>{5C22544A-7EE6-4342-B048-85BDC9FD1C3A}</a:tableStyleId>
              </a:tblPr>
              <a:tblGrid>
                <a:gridCol w="3827586">
                  <a:extLst>
                    <a:ext uri="{9D8B030D-6E8A-4147-A177-3AD203B41FA5}">
                      <a16:colId xmlns:a16="http://schemas.microsoft.com/office/drawing/2014/main" val="2096187152"/>
                    </a:ext>
                  </a:extLst>
                </a:gridCol>
                <a:gridCol w="3827586">
                  <a:extLst>
                    <a:ext uri="{9D8B030D-6E8A-4147-A177-3AD203B41FA5}">
                      <a16:colId xmlns:a16="http://schemas.microsoft.com/office/drawing/2014/main" val="339655816"/>
                    </a:ext>
                  </a:extLst>
                </a:gridCol>
              </a:tblGrid>
              <a:tr h="1002637">
                <a:tc>
                  <a:txBody>
                    <a:bodyPr/>
                    <a:lstStyle/>
                    <a:p>
                      <a:pPr>
                        <a:lnSpc>
                          <a:spcPct val="107000"/>
                        </a:lnSpc>
                        <a:spcAft>
                          <a:spcPts val="0"/>
                        </a:spcAft>
                      </a:pPr>
                      <a:r>
                        <a:rPr lang="en-GB" sz="200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1 Community Monitoring and Evaluation</a:t>
                      </a:r>
                      <a:endParaRPr lang="en-US" sz="200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2">
                        <a:lumMod val="60000"/>
                        <a:lumOff val="40000"/>
                      </a:schemeClr>
                    </a:solidFill>
                  </a:tcPr>
                </a:tc>
                <a:tc>
                  <a:txBody>
                    <a:bodyPr/>
                    <a:lstStyle/>
                    <a:p>
                      <a:pPr>
                        <a:lnSpc>
                          <a:spcPct val="107000"/>
                        </a:lnSpc>
                        <a:spcAft>
                          <a:spcPts val="0"/>
                        </a:spcAft>
                      </a:pPr>
                      <a:r>
                        <a:rPr lang="en-GB" sz="200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2 Health Facility Monitoring and Evaluation</a:t>
                      </a:r>
                      <a:endParaRPr lang="en-US" sz="200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2">
                        <a:lumMod val="20000"/>
                        <a:lumOff val="80000"/>
                      </a:schemeClr>
                    </a:solidFill>
                  </a:tcPr>
                </a:tc>
                <a:extLst>
                  <a:ext uri="{0D108BD9-81ED-4DB2-BD59-A6C34878D82A}">
                    <a16:rowId xmlns:a16="http://schemas.microsoft.com/office/drawing/2014/main" val="3149532708"/>
                  </a:ext>
                </a:extLst>
              </a:tr>
              <a:tr h="1087530">
                <a:tc>
                  <a:txBody>
                    <a:bodyPr/>
                    <a:lstStyle/>
                    <a:p>
                      <a:pPr>
                        <a:lnSpc>
                          <a:spcPct val="107000"/>
                        </a:lnSpc>
                        <a:spcAft>
                          <a:spcPts val="0"/>
                        </a:spcAft>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1.1 </a:t>
                      </a:r>
                      <a:r>
                        <a:rPr lang="en-GB" sz="2000" b="0" kern="1200" dirty="0" err="1">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MbyF</a:t>
                      </a: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Initial Training Tally Sheet</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2">
                        <a:lumMod val="60000"/>
                        <a:lumOff val="40000"/>
                      </a:schemeClr>
                    </a:solidFill>
                  </a:tcPr>
                </a:tc>
                <a:tc>
                  <a:txBody>
                    <a:bodyPr/>
                    <a:lstStyle/>
                    <a:p>
                      <a:pPr>
                        <a:lnSpc>
                          <a:spcPct val="107000"/>
                        </a:lnSpc>
                        <a:spcAft>
                          <a:spcPts val="0"/>
                        </a:spcAft>
                      </a:pPr>
                      <a:r>
                        <a:rPr lang="en-GB" sz="200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2.1 Family MUAC Health Facility Weekly Register</a:t>
                      </a:r>
                      <a:endParaRPr lang="en-US" sz="200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2">
                        <a:lumMod val="20000"/>
                        <a:lumOff val="80000"/>
                      </a:schemeClr>
                    </a:solidFill>
                  </a:tcPr>
                </a:tc>
                <a:extLst>
                  <a:ext uri="{0D108BD9-81ED-4DB2-BD59-A6C34878D82A}">
                    <a16:rowId xmlns:a16="http://schemas.microsoft.com/office/drawing/2014/main" val="2191310121"/>
                  </a:ext>
                </a:extLst>
              </a:tr>
              <a:tr h="1002637">
                <a:tc>
                  <a:txBody>
                    <a:bodyPr/>
                    <a:lstStyle/>
                    <a:p>
                      <a:pPr>
                        <a:lnSpc>
                          <a:spcPct val="107000"/>
                        </a:lnSpc>
                        <a:spcAft>
                          <a:spcPts val="0"/>
                        </a:spcAft>
                        <a:tabLst>
                          <a:tab pos="2073275" algn="l"/>
                        </a:tabLst>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1.2 </a:t>
                      </a:r>
                      <a:r>
                        <a:rPr lang="en-GB" sz="2000" b="0" kern="1200" dirty="0" err="1">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MbyF</a:t>
                      </a: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Initial Training Summary Sheet</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2">
                        <a:lumMod val="60000"/>
                        <a:lumOff val="40000"/>
                      </a:schemeClr>
                    </a:solidFill>
                  </a:tcPr>
                </a:tc>
                <a:tc rowSpan="2">
                  <a:txBody>
                    <a:bodyPr/>
                    <a:lstStyle/>
                    <a:p>
                      <a:pPr>
                        <a:lnSpc>
                          <a:spcPct val="107000"/>
                        </a:lnSpc>
                        <a:spcAft>
                          <a:spcPts val="0"/>
                        </a:spcAft>
                      </a:pPr>
                      <a:r>
                        <a:rPr lang="en-GB" sz="200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2.2 Family MUAC Health Facility Register Monthly Summary</a:t>
                      </a:r>
                      <a:endParaRPr lang="en-US" sz="200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2">
                        <a:lumMod val="20000"/>
                        <a:lumOff val="80000"/>
                      </a:schemeClr>
                    </a:solidFill>
                  </a:tcPr>
                </a:tc>
                <a:extLst>
                  <a:ext uri="{0D108BD9-81ED-4DB2-BD59-A6C34878D82A}">
                    <a16:rowId xmlns:a16="http://schemas.microsoft.com/office/drawing/2014/main" val="4200874269"/>
                  </a:ext>
                </a:extLst>
              </a:tr>
              <a:tr h="717504">
                <a:tc>
                  <a:txBody>
                    <a:bodyPr/>
                    <a:lstStyle/>
                    <a:p>
                      <a:pPr>
                        <a:lnSpc>
                          <a:spcPct val="107000"/>
                        </a:lnSpc>
                        <a:spcAft>
                          <a:spcPts val="0"/>
                        </a:spcAft>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1.3 </a:t>
                      </a:r>
                      <a:r>
                        <a:rPr lang="en-GB" sz="2000" b="0" kern="1200" dirty="0" err="1">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MbyF</a:t>
                      </a: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Refresher Training Tally Sheet</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2">
                        <a:lumMod val="60000"/>
                        <a:lumOff val="40000"/>
                      </a:schemeClr>
                    </a:solidFill>
                  </a:tcPr>
                </a:tc>
                <a:tc vMerge="1">
                  <a:txBody>
                    <a:bodyPr/>
                    <a:lstStyle/>
                    <a:p>
                      <a:endParaRPr lang="fr-FR"/>
                    </a:p>
                  </a:txBody>
                  <a:tcPr/>
                </a:tc>
                <a:extLst>
                  <a:ext uri="{0D108BD9-81ED-4DB2-BD59-A6C34878D82A}">
                    <a16:rowId xmlns:a16="http://schemas.microsoft.com/office/drawing/2014/main" val="1901386176"/>
                  </a:ext>
                </a:extLst>
              </a:tr>
              <a:tr h="489976">
                <a:tc gridSpan="2">
                  <a:txBody>
                    <a:bodyPr/>
                    <a:lstStyle/>
                    <a:p>
                      <a:pPr algn="ctr">
                        <a:lnSpc>
                          <a:spcPct val="107000"/>
                        </a:lnSpc>
                        <a:spcAft>
                          <a:spcPts val="0"/>
                        </a:spcAft>
                      </a:pPr>
                      <a:r>
                        <a:rPr lang="en-GB" sz="200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3 Family MUAC Approach Database</a:t>
                      </a:r>
                      <a:endParaRPr lang="en-US" sz="200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2">
                        <a:lumMod val="75000"/>
                      </a:schemeClr>
                    </a:solidFill>
                  </a:tcPr>
                </a:tc>
                <a:tc hMerge="1">
                  <a:txBody>
                    <a:bodyPr/>
                    <a:lstStyle/>
                    <a:p>
                      <a:endParaRPr lang="fr-FR"/>
                    </a:p>
                  </a:txBody>
                  <a:tcPr/>
                </a:tc>
                <a:extLst>
                  <a:ext uri="{0D108BD9-81ED-4DB2-BD59-A6C34878D82A}">
                    <a16:rowId xmlns:a16="http://schemas.microsoft.com/office/drawing/2014/main" val="667134972"/>
                  </a:ext>
                </a:extLst>
              </a:tr>
            </a:tbl>
          </a:graphicData>
        </a:graphic>
      </p:graphicFrame>
      <p:sp>
        <p:nvSpPr>
          <p:cNvPr id="10" name="TextBox 9">
            <a:extLst>
              <a:ext uri="{FF2B5EF4-FFF2-40B4-BE49-F238E27FC236}">
                <a16:creationId xmlns:a16="http://schemas.microsoft.com/office/drawing/2014/main" id="{E08A438F-1DDA-451C-B162-861A18FBD7E4}"/>
              </a:ext>
            </a:extLst>
          </p:cNvPr>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Tree>
    <p:extLst>
      <p:ext uri="{BB962C8B-B14F-4D97-AF65-F5344CB8AC3E}">
        <p14:creationId xmlns:p14="http://schemas.microsoft.com/office/powerpoint/2010/main" val="2049245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659715" y="108647"/>
            <a:ext cx="4900085" cy="769441"/>
          </a:xfrm>
          <a:prstGeom prst="rect">
            <a:avLst/>
          </a:prstGeom>
          <a:noFill/>
        </p:spPr>
        <p:txBody>
          <a:bodyPr wrap="square" rtlCol="0">
            <a:spAutoFit/>
          </a:bodyPr>
          <a:lstStyle/>
          <a:p>
            <a:r>
              <a:rPr lang="en-GB" sz="4400" dirty="0">
                <a:solidFill>
                  <a:schemeClr val="bg1"/>
                </a:solidFill>
                <a:latin typeface="Champion HTFFeatherweight" pitchFamily="2" charset="0"/>
              </a:rPr>
              <a:t>Content</a:t>
            </a:r>
            <a:endParaRPr lang="en-US" sz="4400" dirty="0">
              <a:solidFill>
                <a:schemeClr val="bg1"/>
              </a:solidFill>
              <a:latin typeface="Champion HTFFeatherweight" pitchFamily="2" charset="0"/>
            </a:endParaRPr>
          </a:p>
        </p:txBody>
      </p:sp>
      <p:sp>
        <p:nvSpPr>
          <p:cNvPr id="8" name="TextBox 7"/>
          <p:cNvSpPr txBox="1"/>
          <p:nvPr/>
        </p:nvSpPr>
        <p:spPr>
          <a:xfrm>
            <a:off x="314369" y="1117042"/>
            <a:ext cx="4788573" cy="5632311"/>
          </a:xfrm>
          <a:prstGeom prst="rect">
            <a:avLst/>
          </a:prstGeom>
          <a:noFill/>
        </p:spPr>
        <p:txBody>
          <a:bodyPr wrap="square" rtlCol="0">
            <a:spAutoFit/>
          </a:bodyPr>
          <a:lstStyle/>
          <a:p>
            <a:pPr marL="514350" indent="-514350">
              <a:buClr>
                <a:srgbClr val="0E793D"/>
              </a:buClr>
              <a:buFont typeface="Arial" panose="020B0604020202020204" pitchFamily="34" charset="0"/>
              <a:buChar char="•"/>
            </a:pPr>
            <a:r>
              <a:rPr lang="en-IE" sz="3000" dirty="0">
                <a:latin typeface="Arial Unicode MS" panose="020B0604020202020204" pitchFamily="34" charset="-128"/>
                <a:ea typeface="Arial Unicode MS" panose="020B0604020202020204" pitchFamily="34" charset="-128"/>
                <a:cs typeface="Arial Unicode MS" panose="020B0604020202020204" pitchFamily="34" charset="-128"/>
              </a:rPr>
              <a:t>Rationale for the Family MUAC approach</a:t>
            </a:r>
          </a:p>
          <a:p>
            <a:pPr marL="514350" indent="-514350">
              <a:buClr>
                <a:srgbClr val="0E793D"/>
              </a:buClr>
              <a:buFont typeface="Arial" panose="020B0604020202020204" pitchFamily="34" charset="0"/>
              <a:buChar char="•"/>
            </a:pPr>
            <a:endParaRPr lang="en-IE" sz="30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514350" indent="-514350">
              <a:buClr>
                <a:srgbClr val="0E793D"/>
              </a:buClr>
              <a:buFont typeface="Arial" panose="020B0604020202020204" pitchFamily="34" charset="0"/>
              <a:buChar char="•"/>
            </a:pPr>
            <a:r>
              <a:rPr lang="en-IE" sz="3000" dirty="0">
                <a:latin typeface="Arial Unicode MS" panose="020B0604020202020204" pitchFamily="34" charset="-128"/>
                <a:ea typeface="Arial Unicode MS" panose="020B0604020202020204" pitchFamily="34" charset="-128"/>
                <a:cs typeface="Arial Unicode MS" panose="020B0604020202020204" pitchFamily="34" charset="-128"/>
              </a:rPr>
              <a:t>Overview of the Family MUAC approach</a:t>
            </a:r>
          </a:p>
          <a:p>
            <a:pPr marL="514350" indent="-514350">
              <a:buClr>
                <a:srgbClr val="0E793D"/>
              </a:buClr>
              <a:buFont typeface="Arial" panose="020B0604020202020204" pitchFamily="34" charset="0"/>
              <a:buChar char="•"/>
            </a:pPr>
            <a:endParaRPr lang="en-IE" sz="30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514350" indent="-514350">
              <a:buClr>
                <a:srgbClr val="0E793D"/>
              </a:buClr>
              <a:buFont typeface="Arial" panose="020B0604020202020204" pitchFamily="34" charset="0"/>
              <a:buChar char="•"/>
            </a:pPr>
            <a:r>
              <a:rPr lang="en-IE" sz="3000" dirty="0">
                <a:latin typeface="Arial Unicode MS" panose="020B0604020202020204" pitchFamily="34" charset="-128"/>
                <a:ea typeface="Arial Unicode MS" panose="020B0604020202020204" pitchFamily="34" charset="-128"/>
                <a:cs typeface="Arial Unicode MS" panose="020B0604020202020204" pitchFamily="34" charset="-128"/>
              </a:rPr>
              <a:t>Implementation steps for Family MUAC approach</a:t>
            </a:r>
          </a:p>
          <a:p>
            <a:pPr marL="514350" indent="-514350">
              <a:buClr>
                <a:srgbClr val="0E793D"/>
              </a:buClr>
              <a:buFont typeface="Arial" panose="020B0604020202020204" pitchFamily="34" charset="0"/>
              <a:buChar char="•"/>
            </a:pPr>
            <a:endParaRPr lang="en-IE" sz="30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514350" indent="-514350">
              <a:buClr>
                <a:srgbClr val="0E793D"/>
              </a:buClr>
              <a:buFont typeface="Arial" panose="020B0604020202020204" pitchFamily="34" charset="0"/>
              <a:buChar char="•"/>
            </a:pPr>
            <a:r>
              <a:rPr lang="en-IE" sz="3000" dirty="0">
                <a:latin typeface="Arial Unicode MS" panose="020B0604020202020204" pitchFamily="34" charset="-128"/>
                <a:ea typeface="Arial Unicode MS" panose="020B0604020202020204" pitchFamily="34" charset="-128"/>
                <a:cs typeface="Arial Unicode MS" panose="020B0604020202020204" pitchFamily="34" charset="-128"/>
              </a:rPr>
              <a:t>GOAL Family MUAC toolkit</a:t>
            </a:r>
          </a:p>
        </p:txBody>
      </p:sp>
      <p:pic>
        <p:nvPicPr>
          <p:cNvPr id="3" name="Picture 2" descr="A picture containing person, man, dog, indoor&#10;&#10;Description generated with high confidence">
            <a:extLst>
              <a:ext uri="{FF2B5EF4-FFF2-40B4-BE49-F238E27FC236}">
                <a16:creationId xmlns:a16="http://schemas.microsoft.com/office/drawing/2014/main" id="{3A17C2BB-444E-40C6-9C9B-E1DB11E18D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2942" y="2153653"/>
            <a:ext cx="4041058" cy="3354578"/>
          </a:xfrm>
          <a:prstGeom prst="rect">
            <a:avLst/>
          </a:prstGeom>
        </p:spPr>
      </p:pic>
    </p:spTree>
    <p:extLst>
      <p:ext uri="{BB962C8B-B14F-4D97-AF65-F5344CB8AC3E}">
        <p14:creationId xmlns:p14="http://schemas.microsoft.com/office/powerpoint/2010/main" val="11572359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TextBox 9">
            <a:extLst>
              <a:ext uri="{FF2B5EF4-FFF2-40B4-BE49-F238E27FC236}">
                <a16:creationId xmlns:a16="http://schemas.microsoft.com/office/drawing/2014/main" id="{62F91B17-70D3-44DB-AFEE-CC6AC2706073}"/>
              </a:ext>
            </a:extLst>
          </p:cNvPr>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
        <p:nvSpPr>
          <p:cNvPr id="11" name="TextBox 10">
            <a:extLst>
              <a:ext uri="{FF2B5EF4-FFF2-40B4-BE49-F238E27FC236}">
                <a16:creationId xmlns:a16="http://schemas.microsoft.com/office/drawing/2014/main" id="{5AA5A6D9-AB3D-4D18-A15D-472DFB8AE218}"/>
              </a:ext>
            </a:extLst>
          </p:cNvPr>
          <p:cNvSpPr txBox="1"/>
          <p:nvPr/>
        </p:nvSpPr>
        <p:spPr>
          <a:xfrm>
            <a:off x="117229" y="1109907"/>
            <a:ext cx="8909542" cy="1077218"/>
          </a:xfrm>
          <a:prstGeom prst="rect">
            <a:avLst/>
          </a:prstGeom>
          <a:noFill/>
        </p:spPr>
        <p:txBody>
          <a:bodyPr wrap="square" rtlCol="0">
            <a:spAutoFit/>
          </a:bodyPr>
          <a:lstStyle/>
          <a:p>
            <a:pPr marL="514350" lvl="0" indent="-514350">
              <a:buClr>
                <a:srgbClr val="0E793D"/>
              </a:buClr>
              <a:buFont typeface="+mj-lt"/>
              <a:buAutoNum type="arabicPeriod" startAt="6"/>
            </a:pP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Monitor and evaluate the approach</a:t>
            </a:r>
          </a:p>
          <a:p>
            <a:pPr marL="514350" lvl="0" indent="-514350">
              <a:buClr>
                <a:srgbClr val="0E793D"/>
              </a:buClr>
              <a:buFont typeface="+mj-lt"/>
              <a:buAutoNum type="arabicPeriod" startAt="6"/>
            </a:pPr>
            <a:endParaRPr lang="en-IE" sz="1500" dirty="0">
              <a:latin typeface="Arial Unicode MS" panose="020B0604020202020204" pitchFamily="34" charset="-128"/>
              <a:ea typeface="Arial Unicode MS" panose="020B0604020202020204" pitchFamily="34" charset="-128"/>
              <a:cs typeface="Arial Unicode MS" panose="020B0604020202020204" pitchFamily="34" charset="-128"/>
            </a:endParaRPr>
          </a:p>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Number and type of indicators</a:t>
            </a:r>
          </a:p>
        </p:txBody>
      </p:sp>
      <p:graphicFrame>
        <p:nvGraphicFramePr>
          <p:cNvPr id="2" name="Table 1">
            <a:extLst>
              <a:ext uri="{FF2B5EF4-FFF2-40B4-BE49-F238E27FC236}">
                <a16:creationId xmlns:a16="http://schemas.microsoft.com/office/drawing/2014/main" id="{93252E6D-D341-4D2C-BE50-8E81E3317C21}"/>
              </a:ext>
            </a:extLst>
          </p:cNvPr>
          <p:cNvGraphicFramePr>
            <a:graphicFrameLocks noGrp="1"/>
          </p:cNvGraphicFramePr>
          <p:nvPr>
            <p:extLst>
              <p:ext uri="{D42A27DB-BD31-4B8C-83A1-F6EECF244321}">
                <p14:modId xmlns:p14="http://schemas.microsoft.com/office/powerpoint/2010/main" val="238402759"/>
              </p:ext>
            </p:extLst>
          </p:nvPr>
        </p:nvGraphicFramePr>
        <p:xfrm>
          <a:off x="929148" y="2187125"/>
          <a:ext cx="6975987" cy="4390656"/>
        </p:xfrm>
        <a:graphic>
          <a:graphicData uri="http://schemas.openxmlformats.org/drawingml/2006/table">
            <a:tbl>
              <a:tblPr firstRow="1" firstCol="1" bandRow="1">
                <a:tableStyleId>{5C22544A-7EE6-4342-B048-85BDC9FD1C3A}</a:tableStyleId>
              </a:tblPr>
              <a:tblGrid>
                <a:gridCol w="6975987">
                  <a:extLst>
                    <a:ext uri="{9D8B030D-6E8A-4147-A177-3AD203B41FA5}">
                      <a16:colId xmlns:a16="http://schemas.microsoft.com/office/drawing/2014/main" val="1802332661"/>
                    </a:ext>
                  </a:extLst>
                </a:gridCol>
              </a:tblGrid>
              <a:tr h="2024858">
                <a:tc>
                  <a:txBody>
                    <a:bodyPr/>
                    <a:lstStyle/>
                    <a:p>
                      <a:pPr marL="0" algn="l" defTabSz="914400" rtl="0" eaLnBrk="1" latinLnBrk="0" hangingPunct="1">
                        <a:lnSpc>
                          <a:spcPct val="107000"/>
                        </a:lnSpc>
                        <a:spcAft>
                          <a:spcPts val="0"/>
                        </a:spcAft>
                      </a:pPr>
                      <a:r>
                        <a:rPr lang="en-GB" sz="24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Outcome indicators:</a:t>
                      </a:r>
                      <a:endParaRPr lang="en-US" sz="24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lvl="0" indent="-342900" algn="l" defTabSz="914400" rtl="0" eaLnBrk="1" latinLnBrk="0" hangingPunct="1">
                        <a:lnSpc>
                          <a:spcPct val="107000"/>
                        </a:lnSpc>
                        <a:spcAft>
                          <a:spcPts val="0"/>
                        </a:spcAft>
                        <a:buFont typeface="+mj-lt"/>
                        <a:buAutoNum type="arabicPeriod"/>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of correct maternal MUAC measurements compared to regular health promoters referenced against GOAL trained supervisor (sensitivity). </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lvl="0" indent="-342900" algn="l" defTabSz="914400" rtl="0" eaLnBrk="1" latinLnBrk="0" hangingPunct="1">
                        <a:lnSpc>
                          <a:spcPct val="107000"/>
                        </a:lnSpc>
                        <a:spcAft>
                          <a:spcPts val="0"/>
                        </a:spcAft>
                        <a:buFont typeface="+mj-lt"/>
                        <a:buAutoNum type="arabicPeriod"/>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of self referrals presenting at the health facility which are accurate (sensitivity). </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6">
                        <a:lumMod val="40000"/>
                        <a:lumOff val="60000"/>
                      </a:schemeClr>
                    </a:solidFill>
                  </a:tcPr>
                </a:tc>
                <a:extLst>
                  <a:ext uri="{0D108BD9-81ED-4DB2-BD59-A6C34878D82A}">
                    <a16:rowId xmlns:a16="http://schemas.microsoft.com/office/drawing/2014/main" val="2216425215"/>
                  </a:ext>
                </a:extLst>
              </a:tr>
              <a:tr h="2365798">
                <a:tc>
                  <a:txBody>
                    <a:bodyPr/>
                    <a:lstStyle/>
                    <a:p>
                      <a:pPr marL="0" algn="l" defTabSz="914400" rtl="0" eaLnBrk="1" latinLnBrk="0" hangingPunct="1">
                        <a:lnSpc>
                          <a:spcPct val="107000"/>
                        </a:lnSpc>
                        <a:spcAft>
                          <a:spcPts val="0"/>
                        </a:spcAft>
                      </a:pPr>
                      <a:r>
                        <a:rPr lang="en-GB" sz="24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Output indicators:</a:t>
                      </a:r>
                      <a:endParaRPr lang="en-US" sz="24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lvl="0" indent="-342900" algn="l" defTabSz="914400" rtl="0" eaLnBrk="1" latinLnBrk="0" hangingPunct="1">
                        <a:lnSpc>
                          <a:spcPct val="107000"/>
                        </a:lnSpc>
                        <a:spcAft>
                          <a:spcPts val="0"/>
                        </a:spcAft>
                        <a:buFont typeface="+mj-lt"/>
                        <a:buAutoNum type="arabicPeriod"/>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of MUAC tapes distributed</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lvl="0" indent="-342900" algn="l" defTabSz="914400" rtl="0" eaLnBrk="1" latinLnBrk="0" hangingPunct="1">
                        <a:lnSpc>
                          <a:spcPct val="107000"/>
                        </a:lnSpc>
                        <a:spcAft>
                          <a:spcPts val="0"/>
                        </a:spcAft>
                        <a:buFont typeface="+mj-lt"/>
                        <a:buAutoNum type="arabicPeriod"/>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of mothers trained to MUAC screen their children and identify nutritional oedema in target ‘acute malnutrition treatment service’ catchment areas</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lvl="0" indent="-342900" algn="l" defTabSz="914400" rtl="0" eaLnBrk="1" latinLnBrk="0" hangingPunct="1">
                        <a:lnSpc>
                          <a:spcPct val="107000"/>
                        </a:lnSpc>
                        <a:spcAft>
                          <a:spcPts val="0"/>
                        </a:spcAft>
                        <a:buFont typeface="+mj-lt"/>
                        <a:buAutoNum type="arabicPeriod"/>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of self-referrals to Health Facilities by mothers bringing their children after screening at home </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6">
                        <a:lumMod val="75000"/>
                      </a:schemeClr>
                    </a:solidFill>
                  </a:tcPr>
                </a:tc>
                <a:extLst>
                  <a:ext uri="{0D108BD9-81ED-4DB2-BD59-A6C34878D82A}">
                    <a16:rowId xmlns:a16="http://schemas.microsoft.com/office/drawing/2014/main" val="3181502484"/>
                  </a:ext>
                </a:extLst>
              </a:tr>
            </a:tbl>
          </a:graphicData>
        </a:graphic>
      </p:graphicFrame>
    </p:spTree>
    <p:extLst>
      <p:ext uri="{BB962C8B-B14F-4D97-AF65-F5344CB8AC3E}">
        <p14:creationId xmlns:p14="http://schemas.microsoft.com/office/powerpoint/2010/main" val="16101830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8" name="TextBox 7"/>
          <p:cNvSpPr txBox="1"/>
          <p:nvPr/>
        </p:nvSpPr>
        <p:spPr>
          <a:xfrm>
            <a:off x="117228" y="1109907"/>
            <a:ext cx="8909542" cy="2277547"/>
          </a:xfrm>
          <a:prstGeom prst="rect">
            <a:avLst/>
          </a:prstGeom>
          <a:noFill/>
        </p:spPr>
        <p:txBody>
          <a:bodyPr wrap="square" rtlCol="0">
            <a:spAutoFit/>
          </a:bodyPr>
          <a:lstStyle/>
          <a:p>
            <a:pPr marL="457200" indent="-457200">
              <a:lnSpc>
                <a:spcPct val="90000"/>
              </a:lnSpc>
              <a:spcBef>
                <a:spcPts val="1000"/>
              </a:spcBef>
              <a:buClr>
                <a:srgbClr val="0E793D"/>
              </a:buClr>
              <a:buFont typeface="+mj-lt"/>
              <a:buAutoNum type="arabicPeriod" startAt="6"/>
              <a:defRPr/>
            </a:pPr>
            <a:r>
              <a:rPr lang="en-IE" sz="24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Monitor and evaluate the approach</a:t>
            </a:r>
          </a:p>
          <a:p>
            <a:pPr lvl="0">
              <a:lnSpc>
                <a:spcPct val="90000"/>
              </a:lnSpc>
              <a:spcBef>
                <a:spcPts val="1000"/>
              </a:spcBef>
              <a:buClr>
                <a:srgbClr val="0E793D"/>
              </a:buClr>
              <a:defRPr/>
            </a:pPr>
            <a:endParaRPr lang="en-IE" sz="10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lvl="0">
              <a:lnSpc>
                <a:spcPct val="90000"/>
              </a:lnSpc>
              <a:spcBef>
                <a:spcPts val="1000"/>
              </a:spcBef>
              <a:buClr>
                <a:srgbClr val="0E793D"/>
              </a:buClr>
              <a:defRPr/>
            </a:pPr>
            <a:r>
              <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Family MUAC </a:t>
            </a:r>
            <a:r>
              <a:rPr lang="en-IE" sz="2400" b="1" dirty="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extra</a:t>
            </a:r>
            <a:r>
              <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Monitoring and evaluation toolkit</a:t>
            </a:r>
          </a:p>
          <a:p>
            <a:pPr lvl="0" algn="just">
              <a:lnSpc>
                <a:spcPct val="90000"/>
              </a:lnSpc>
              <a:spcBef>
                <a:spcPts val="1000"/>
              </a:spcBef>
              <a:buClr>
                <a:srgbClr val="0E793D"/>
              </a:buClr>
              <a:defRPr/>
            </a:pPr>
            <a:r>
              <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To support advocacy for the scale up of this initiative and it prospective inclusion in national guidelines, it is useful for the country team to collect the following additional information:</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TextBox 9">
            <a:extLst>
              <a:ext uri="{FF2B5EF4-FFF2-40B4-BE49-F238E27FC236}">
                <a16:creationId xmlns:a16="http://schemas.microsoft.com/office/drawing/2014/main" id="{E08A438F-1DDA-451C-B162-861A18FBD7E4}"/>
              </a:ext>
            </a:extLst>
          </p:cNvPr>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graphicFrame>
        <p:nvGraphicFramePr>
          <p:cNvPr id="3" name="Table 2">
            <a:extLst>
              <a:ext uri="{FF2B5EF4-FFF2-40B4-BE49-F238E27FC236}">
                <a16:creationId xmlns:a16="http://schemas.microsoft.com/office/drawing/2014/main" id="{9E9F5B79-E456-4029-8F67-E73E7648BB43}"/>
              </a:ext>
            </a:extLst>
          </p:cNvPr>
          <p:cNvGraphicFramePr>
            <a:graphicFrameLocks noGrp="1"/>
          </p:cNvGraphicFramePr>
          <p:nvPr>
            <p:extLst>
              <p:ext uri="{D42A27DB-BD31-4B8C-83A1-F6EECF244321}">
                <p14:modId xmlns:p14="http://schemas.microsoft.com/office/powerpoint/2010/main" val="3298335508"/>
              </p:ext>
            </p:extLst>
          </p:nvPr>
        </p:nvGraphicFramePr>
        <p:xfrm>
          <a:off x="265470" y="3945048"/>
          <a:ext cx="8613058" cy="1954271"/>
        </p:xfrm>
        <a:graphic>
          <a:graphicData uri="http://schemas.openxmlformats.org/drawingml/2006/table">
            <a:tbl>
              <a:tblPr firstRow="1" firstCol="1" bandRow="1">
                <a:tableStyleId>{21E4AEA4-8DFA-4A89-87EB-49C32662AFE0}</a:tableStyleId>
              </a:tblPr>
              <a:tblGrid>
                <a:gridCol w="5206181">
                  <a:extLst>
                    <a:ext uri="{9D8B030D-6E8A-4147-A177-3AD203B41FA5}">
                      <a16:colId xmlns:a16="http://schemas.microsoft.com/office/drawing/2014/main" val="207953279"/>
                    </a:ext>
                  </a:extLst>
                </a:gridCol>
                <a:gridCol w="3406877">
                  <a:extLst>
                    <a:ext uri="{9D8B030D-6E8A-4147-A177-3AD203B41FA5}">
                      <a16:colId xmlns:a16="http://schemas.microsoft.com/office/drawing/2014/main" val="4035447023"/>
                    </a:ext>
                  </a:extLst>
                </a:gridCol>
              </a:tblGrid>
              <a:tr h="508929">
                <a:tc>
                  <a:txBody>
                    <a:bodyPr/>
                    <a:lstStyle/>
                    <a:p>
                      <a:pPr>
                        <a:lnSpc>
                          <a:spcPct val="107000"/>
                        </a:lnSpc>
                        <a:spcAft>
                          <a:spcPts val="0"/>
                        </a:spcAft>
                      </a:pPr>
                      <a:r>
                        <a:rPr lang="en-GB" sz="20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4 CMAM performance and coverage</a:t>
                      </a:r>
                      <a:endParaRPr lang="en-US" sz="20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tc>
                <a:tc rowSpan="3">
                  <a:txBody>
                    <a:bodyPr/>
                    <a:lstStyle/>
                    <a:p>
                      <a:pPr marL="0" algn="l" defTabSz="914400" rtl="0" eaLnBrk="1" latinLnBrk="0" hangingPunct="1">
                        <a:lnSpc>
                          <a:spcPct val="107000"/>
                        </a:lnSpc>
                        <a:spcAft>
                          <a:spcPts val="0"/>
                        </a:spcAft>
                      </a:pPr>
                      <a:r>
                        <a:rPr lang="en-GB" sz="20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5 Cost analysis</a:t>
                      </a:r>
                      <a:endParaRPr lang="en-US" sz="20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2">
                        <a:lumMod val="20000"/>
                        <a:lumOff val="80000"/>
                      </a:schemeClr>
                    </a:solidFill>
                  </a:tcPr>
                </a:tc>
                <a:extLst>
                  <a:ext uri="{0D108BD9-81ED-4DB2-BD59-A6C34878D82A}">
                    <a16:rowId xmlns:a16="http://schemas.microsoft.com/office/drawing/2014/main" val="2453011582"/>
                  </a:ext>
                </a:extLst>
              </a:tr>
              <a:tr h="781665">
                <a:tc>
                  <a:txBody>
                    <a:bodyPr/>
                    <a:lstStyle/>
                    <a:p>
                      <a:pPr marL="0" algn="l" defTabSz="914400" rtl="0" eaLnBrk="1" latinLnBrk="0" hangingPunct="1">
                        <a:lnSpc>
                          <a:spcPct val="107000"/>
                        </a:lnSpc>
                        <a:spcAft>
                          <a:spcPts val="0"/>
                        </a:spcAft>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4.1 Comparison of CMAM performance</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tc>
                <a:tc vMerge="1">
                  <a:txBody>
                    <a:bodyPr/>
                    <a:lstStyle/>
                    <a:p>
                      <a:endParaRPr lang="fr-FR"/>
                    </a:p>
                  </a:txBody>
                  <a:tcPr/>
                </a:tc>
                <a:extLst>
                  <a:ext uri="{0D108BD9-81ED-4DB2-BD59-A6C34878D82A}">
                    <a16:rowId xmlns:a16="http://schemas.microsoft.com/office/drawing/2014/main" val="1423879919"/>
                  </a:ext>
                </a:extLst>
              </a:tr>
              <a:tr h="663677">
                <a:tc>
                  <a:txBody>
                    <a:bodyPr/>
                    <a:lstStyle/>
                    <a:p>
                      <a:pPr marL="0" algn="l" defTabSz="914400" rtl="0" eaLnBrk="1" latinLnBrk="0" hangingPunct="1">
                        <a:lnSpc>
                          <a:spcPct val="107000"/>
                        </a:lnSpc>
                        <a:spcAft>
                          <a:spcPts val="0"/>
                        </a:spcAft>
                        <a:tabLst>
                          <a:tab pos="2073275" algn="l"/>
                        </a:tabLst>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Annex 4.2 Family MUAC versus CHWs coverage</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tc>
                <a:tc vMerge="1">
                  <a:txBody>
                    <a:bodyPr/>
                    <a:lstStyle/>
                    <a:p>
                      <a:endParaRPr lang="fr-FR"/>
                    </a:p>
                  </a:txBody>
                  <a:tcPr/>
                </a:tc>
                <a:extLst>
                  <a:ext uri="{0D108BD9-81ED-4DB2-BD59-A6C34878D82A}">
                    <a16:rowId xmlns:a16="http://schemas.microsoft.com/office/drawing/2014/main" val="4021349286"/>
                  </a:ext>
                </a:extLst>
              </a:tr>
            </a:tbl>
          </a:graphicData>
        </a:graphic>
      </p:graphicFrame>
      <p:sp>
        <p:nvSpPr>
          <p:cNvPr id="9" name="TextBox 8">
            <a:extLst>
              <a:ext uri="{FF2B5EF4-FFF2-40B4-BE49-F238E27FC236}">
                <a16:creationId xmlns:a16="http://schemas.microsoft.com/office/drawing/2014/main" id="{1683B7CD-D1D0-408F-9795-9221526B5B32}"/>
              </a:ext>
            </a:extLst>
          </p:cNvPr>
          <p:cNvSpPr txBox="1"/>
          <p:nvPr/>
        </p:nvSpPr>
        <p:spPr>
          <a:xfrm>
            <a:off x="117229" y="6017770"/>
            <a:ext cx="8909542" cy="646331"/>
          </a:xfrm>
          <a:prstGeom prst="rect">
            <a:avLst/>
          </a:prstGeom>
          <a:noFill/>
        </p:spPr>
        <p:txBody>
          <a:bodyPr wrap="square" rtlCol="0">
            <a:spAutoFit/>
          </a:bodyPr>
          <a:lstStyle/>
          <a:p>
            <a:r>
              <a:rPr lang="en-GB" dirty="0"/>
              <a:t>Annex 4 will be populated using CMAM monthly reports and Annex 5 will be populated using data extracted from project financial reports.</a:t>
            </a:r>
            <a:endParaRPr lang="en-US" dirty="0"/>
          </a:p>
        </p:txBody>
      </p:sp>
    </p:spTree>
    <p:extLst>
      <p:ext uri="{BB962C8B-B14F-4D97-AF65-F5344CB8AC3E}">
        <p14:creationId xmlns:p14="http://schemas.microsoft.com/office/powerpoint/2010/main" val="22651588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TextBox 9">
            <a:extLst>
              <a:ext uri="{FF2B5EF4-FFF2-40B4-BE49-F238E27FC236}">
                <a16:creationId xmlns:a16="http://schemas.microsoft.com/office/drawing/2014/main" id="{62F91B17-70D3-44DB-AFEE-CC6AC2706073}"/>
              </a:ext>
            </a:extLst>
          </p:cNvPr>
          <p:cNvSpPr txBox="1"/>
          <p:nvPr/>
        </p:nvSpPr>
        <p:spPr>
          <a:xfrm>
            <a:off x="3428611" y="108646"/>
            <a:ext cx="5715388" cy="769441"/>
          </a:xfrm>
          <a:prstGeom prst="rect">
            <a:avLst/>
          </a:prstGeom>
          <a:noFill/>
        </p:spPr>
        <p:txBody>
          <a:bodyPr wrap="square" rtlCol="0">
            <a:spAutoFit/>
          </a:bodyPr>
          <a:lstStyle/>
          <a:p>
            <a:r>
              <a:rPr lang="en-GB" sz="4400" dirty="0">
                <a:solidFill>
                  <a:schemeClr val="bg1"/>
                </a:solidFill>
                <a:latin typeface="Champion HTFFeatherweight" pitchFamily="2" charset="0"/>
              </a:rPr>
              <a:t>Family MUAC Implementation Steps</a:t>
            </a:r>
          </a:p>
        </p:txBody>
      </p:sp>
      <p:sp>
        <p:nvSpPr>
          <p:cNvPr id="11" name="TextBox 10">
            <a:extLst>
              <a:ext uri="{FF2B5EF4-FFF2-40B4-BE49-F238E27FC236}">
                <a16:creationId xmlns:a16="http://schemas.microsoft.com/office/drawing/2014/main" id="{5AA5A6D9-AB3D-4D18-A15D-472DFB8AE218}"/>
              </a:ext>
            </a:extLst>
          </p:cNvPr>
          <p:cNvSpPr txBox="1"/>
          <p:nvPr/>
        </p:nvSpPr>
        <p:spPr>
          <a:xfrm>
            <a:off x="117229" y="1109907"/>
            <a:ext cx="8909542" cy="1077218"/>
          </a:xfrm>
          <a:prstGeom prst="rect">
            <a:avLst/>
          </a:prstGeom>
          <a:noFill/>
        </p:spPr>
        <p:txBody>
          <a:bodyPr wrap="square" rtlCol="0">
            <a:spAutoFit/>
          </a:bodyPr>
          <a:lstStyle/>
          <a:p>
            <a:pPr marL="514350" lvl="0" indent="-514350">
              <a:buClr>
                <a:srgbClr val="0E793D"/>
              </a:buClr>
              <a:buFont typeface="+mj-lt"/>
              <a:buAutoNum type="arabicPeriod" startAt="6"/>
            </a:pPr>
            <a:r>
              <a:rPr lang="en-IE" sz="26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Monitor and evaluate the approach</a:t>
            </a:r>
          </a:p>
          <a:p>
            <a:pPr marL="514350" lvl="0" indent="-514350">
              <a:buClr>
                <a:srgbClr val="0E793D"/>
              </a:buClr>
              <a:buFont typeface="+mj-lt"/>
              <a:buAutoNum type="arabicPeriod" startAt="6"/>
            </a:pPr>
            <a:endParaRPr lang="en-IE" sz="1500" dirty="0">
              <a:latin typeface="Arial Unicode MS" panose="020B0604020202020204" pitchFamily="34" charset="-128"/>
              <a:ea typeface="Arial Unicode MS" panose="020B0604020202020204" pitchFamily="34" charset="-128"/>
              <a:cs typeface="Arial Unicode MS" panose="020B0604020202020204" pitchFamily="34" charset="-128"/>
            </a:endParaRPr>
          </a:p>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Number and type of indicators</a:t>
            </a:r>
          </a:p>
        </p:txBody>
      </p:sp>
      <p:graphicFrame>
        <p:nvGraphicFramePr>
          <p:cNvPr id="2" name="Table 1">
            <a:extLst>
              <a:ext uri="{FF2B5EF4-FFF2-40B4-BE49-F238E27FC236}">
                <a16:creationId xmlns:a16="http://schemas.microsoft.com/office/drawing/2014/main" id="{93252E6D-D341-4D2C-BE50-8E81E3317C21}"/>
              </a:ext>
            </a:extLst>
          </p:cNvPr>
          <p:cNvGraphicFramePr>
            <a:graphicFrameLocks noGrp="1"/>
          </p:cNvGraphicFramePr>
          <p:nvPr>
            <p:extLst>
              <p:ext uri="{D42A27DB-BD31-4B8C-83A1-F6EECF244321}">
                <p14:modId xmlns:p14="http://schemas.microsoft.com/office/powerpoint/2010/main" val="3427924898"/>
              </p:ext>
            </p:extLst>
          </p:nvPr>
        </p:nvGraphicFramePr>
        <p:xfrm>
          <a:off x="117228" y="2187125"/>
          <a:ext cx="8909542" cy="3678174"/>
        </p:xfrm>
        <a:graphic>
          <a:graphicData uri="http://schemas.openxmlformats.org/drawingml/2006/table">
            <a:tbl>
              <a:tblPr firstRow="1" firstCol="1" bandRow="1">
                <a:tableStyleId>{5C22544A-7EE6-4342-B048-85BDC9FD1C3A}</a:tableStyleId>
              </a:tblPr>
              <a:tblGrid>
                <a:gridCol w="8909542">
                  <a:extLst>
                    <a:ext uri="{9D8B030D-6E8A-4147-A177-3AD203B41FA5}">
                      <a16:colId xmlns:a16="http://schemas.microsoft.com/office/drawing/2014/main" val="1802332661"/>
                    </a:ext>
                  </a:extLst>
                </a:gridCol>
              </a:tblGrid>
              <a:tr h="1964038">
                <a:tc>
                  <a:txBody>
                    <a:bodyPr/>
                    <a:lstStyle/>
                    <a:p>
                      <a:pPr marL="0" algn="l" defTabSz="914400" rtl="0" eaLnBrk="1" latinLnBrk="0" hangingPunct="1">
                        <a:lnSpc>
                          <a:spcPct val="107000"/>
                        </a:lnSpc>
                        <a:spcAft>
                          <a:spcPts val="0"/>
                        </a:spcAft>
                      </a:pPr>
                      <a:r>
                        <a:rPr lang="en-GB" sz="24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Outcome indicators:</a:t>
                      </a:r>
                      <a:endParaRPr lang="en-US" sz="24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lvl="0" indent="-342900" algn="l" defTabSz="914400" rtl="0" eaLnBrk="1" latinLnBrk="0" hangingPunct="1">
                        <a:lnSpc>
                          <a:spcPct val="107000"/>
                        </a:lnSpc>
                        <a:spcAft>
                          <a:spcPts val="0"/>
                        </a:spcAft>
                        <a:buFont typeface="+mj-lt"/>
                        <a:buAutoNum type="arabicPeriod"/>
                      </a:pPr>
                      <a:r>
                        <a:rPr lang="en-IE"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Rates of admission into the CMAM programme before and after </a:t>
                      </a:r>
                      <a:r>
                        <a:rPr lang="en-IE" sz="2000" b="0" kern="1200" dirty="0" err="1">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exercise </a:t>
                      </a:r>
                    </a:p>
                    <a:p>
                      <a:pPr marL="0" lvl="0" indent="-342900" algn="l" defTabSz="914400" rtl="0" eaLnBrk="1" latinLnBrk="0" hangingPunct="1">
                        <a:lnSpc>
                          <a:spcPct val="107000"/>
                        </a:lnSpc>
                        <a:spcAft>
                          <a:spcPts val="0"/>
                        </a:spcAft>
                        <a:buFont typeface="+mj-lt"/>
                        <a:buAutoNum type="arabicPeriod"/>
                      </a:pPr>
                      <a:r>
                        <a:rPr lang="en-IE"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Performance of CMAM programme pre/post maternal screening</a:t>
                      </a:r>
                    </a:p>
                    <a:p>
                      <a:pPr marL="0" lvl="0" indent="-342900" algn="l" defTabSz="914400" rtl="0" eaLnBrk="1" latinLnBrk="0" hangingPunct="1">
                        <a:lnSpc>
                          <a:spcPct val="107000"/>
                        </a:lnSpc>
                        <a:spcAft>
                          <a:spcPts val="0"/>
                        </a:spcAft>
                        <a:buFont typeface="+mj-lt"/>
                        <a:buAutoNum type="arabicPeriod"/>
                      </a:pPr>
                      <a:r>
                        <a:rPr lang="en-IE"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Coverage of the </a:t>
                      </a:r>
                      <a:r>
                        <a:rPr lang="en-IE" sz="2000" b="0" kern="1200" dirty="0" err="1">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exercise </a:t>
                      </a:r>
                    </a:p>
                    <a:p>
                      <a:pPr marL="0" lvl="0" indent="-342900" algn="l" defTabSz="914400" rtl="0" eaLnBrk="1" latinLnBrk="0" hangingPunct="1">
                        <a:lnSpc>
                          <a:spcPct val="107000"/>
                        </a:lnSpc>
                        <a:spcAft>
                          <a:spcPts val="0"/>
                        </a:spcAft>
                        <a:buFont typeface="+mj-lt"/>
                        <a:buAutoNum type="arabicPeriod"/>
                      </a:pPr>
                      <a:r>
                        <a:rPr lang="en-IE"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Cost/beneficiary of the </a:t>
                      </a:r>
                      <a:r>
                        <a:rPr lang="en-IE" sz="2000" b="0" kern="1200" dirty="0" err="1">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exercise</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6">
                        <a:lumMod val="40000"/>
                        <a:lumOff val="60000"/>
                      </a:schemeClr>
                    </a:solidFill>
                  </a:tcPr>
                </a:tc>
                <a:extLst>
                  <a:ext uri="{0D108BD9-81ED-4DB2-BD59-A6C34878D82A}">
                    <a16:rowId xmlns:a16="http://schemas.microsoft.com/office/drawing/2014/main" val="2216425215"/>
                  </a:ext>
                </a:extLst>
              </a:tr>
              <a:tr h="1440500">
                <a:tc>
                  <a:txBody>
                    <a:bodyPr/>
                    <a:lstStyle/>
                    <a:p>
                      <a:pPr marL="0" algn="l" defTabSz="914400" rtl="0" eaLnBrk="1" latinLnBrk="0" hangingPunct="1">
                        <a:lnSpc>
                          <a:spcPct val="107000"/>
                        </a:lnSpc>
                        <a:spcAft>
                          <a:spcPts val="0"/>
                        </a:spcAft>
                      </a:pPr>
                      <a:r>
                        <a:rPr lang="en-GB" sz="24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Output indicators:</a:t>
                      </a:r>
                      <a:endParaRPr lang="en-US" sz="2400" b="1"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lvl="0" indent="-342900" algn="l" defTabSz="914400" rtl="0" eaLnBrk="1" latinLnBrk="0" hangingPunct="1">
                        <a:lnSpc>
                          <a:spcPct val="107000"/>
                        </a:lnSpc>
                        <a:spcAft>
                          <a:spcPts val="0"/>
                        </a:spcAft>
                        <a:buFont typeface="+mj-lt"/>
                        <a:buAutoNum type="arabicPeriod"/>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of admissions into CMAM</a:t>
                      </a:r>
                    </a:p>
                    <a:p>
                      <a:pPr marL="0" lvl="0" indent="-342900" algn="l" defTabSz="914400" rtl="0" eaLnBrk="1" latinLnBrk="0" hangingPunct="1">
                        <a:lnSpc>
                          <a:spcPct val="107000"/>
                        </a:lnSpc>
                        <a:spcAft>
                          <a:spcPts val="0"/>
                        </a:spcAft>
                        <a:buFont typeface="+mj-lt"/>
                        <a:buAutoNum type="arabicPeriod"/>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CMAM performance</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lvl="0" indent="-342900" algn="l" defTabSz="914400" rtl="0" eaLnBrk="1" latinLnBrk="0" hangingPunct="1">
                        <a:lnSpc>
                          <a:spcPct val="107000"/>
                        </a:lnSpc>
                        <a:spcAft>
                          <a:spcPts val="0"/>
                        </a:spcAft>
                        <a:buFont typeface="+mj-lt"/>
                        <a:buAutoNum type="arabicPeriod"/>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of mothers trained on the </a:t>
                      </a:r>
                      <a:r>
                        <a:rPr lang="en-GB" sz="2000" b="0" kern="1200" dirty="0" err="1">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MbyF</a:t>
                      </a: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approach</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lvl="0" indent="-342900" algn="l" defTabSz="914400" rtl="0" eaLnBrk="1" latinLnBrk="0" hangingPunct="1">
                        <a:lnSpc>
                          <a:spcPct val="107000"/>
                        </a:lnSpc>
                        <a:spcAft>
                          <a:spcPts val="0"/>
                        </a:spcAft>
                        <a:buFont typeface="+mj-lt"/>
                        <a:buAutoNum type="arabicPeriod"/>
                      </a:pP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Cost of the </a:t>
                      </a:r>
                      <a:r>
                        <a:rPr lang="en-GB" sz="2000" b="0" kern="1200" dirty="0" err="1">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MbyF</a:t>
                      </a:r>
                      <a:r>
                        <a:rPr lang="en-GB"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 exercises</a:t>
                      </a:r>
                      <a:endParaRPr lang="en-US" sz="2000" b="0" kern="12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solidFill>
                      <a:schemeClr val="accent6">
                        <a:lumMod val="75000"/>
                      </a:schemeClr>
                    </a:solidFill>
                  </a:tcPr>
                </a:tc>
                <a:extLst>
                  <a:ext uri="{0D108BD9-81ED-4DB2-BD59-A6C34878D82A}">
                    <a16:rowId xmlns:a16="http://schemas.microsoft.com/office/drawing/2014/main" val="3181502484"/>
                  </a:ext>
                </a:extLst>
              </a:tr>
            </a:tbl>
          </a:graphicData>
        </a:graphic>
      </p:graphicFrame>
    </p:spTree>
    <p:extLst>
      <p:ext uri="{BB962C8B-B14F-4D97-AF65-F5344CB8AC3E}">
        <p14:creationId xmlns:p14="http://schemas.microsoft.com/office/powerpoint/2010/main" val="559778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8872C61-1C51-4732-AF15-6D524285BF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3683" y="3374629"/>
            <a:ext cx="1710317" cy="1710317"/>
          </a:xfrm>
          <a:prstGeom prst="rect">
            <a:avLst/>
          </a:prstGeom>
        </p:spPr>
      </p:pic>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590843" y="85101"/>
            <a:ext cx="5715388" cy="707886"/>
          </a:xfrm>
          <a:prstGeom prst="rect">
            <a:avLst/>
          </a:prstGeom>
          <a:noFill/>
        </p:spPr>
        <p:txBody>
          <a:bodyPr wrap="square" rtlCol="0">
            <a:spAutoFit/>
          </a:bodyPr>
          <a:lstStyle/>
          <a:p>
            <a:r>
              <a:rPr lang="en-GB" sz="4000" dirty="0">
                <a:solidFill>
                  <a:schemeClr val="bg1"/>
                </a:solidFill>
                <a:latin typeface="Champion HTFFeatherweight" pitchFamily="2" charset="0"/>
              </a:rPr>
              <a:t>Family MUAC</a:t>
            </a:r>
            <a:r>
              <a:rPr lang="en-IE" sz="4000" dirty="0">
                <a:solidFill>
                  <a:schemeClr val="bg1"/>
                </a:solidFill>
                <a:latin typeface="Champion HTFFeatherweight" pitchFamily="2" charset="0"/>
              </a:rPr>
              <a:t> toolkit </a:t>
            </a:r>
            <a:endParaRPr lang="en-GB" sz="4000" dirty="0">
              <a:solidFill>
                <a:schemeClr val="bg1"/>
              </a:solidFill>
              <a:latin typeface="Champion HTFFeatherweight" pitchFamily="2" charset="0"/>
            </a:endParaRPr>
          </a:p>
        </p:txBody>
      </p:sp>
      <p:sp>
        <p:nvSpPr>
          <p:cNvPr id="8" name="TextBox 7"/>
          <p:cNvSpPr txBox="1"/>
          <p:nvPr/>
        </p:nvSpPr>
        <p:spPr>
          <a:xfrm>
            <a:off x="161473" y="963189"/>
            <a:ext cx="8481082" cy="5918543"/>
          </a:xfrm>
          <a:prstGeom prst="rect">
            <a:avLst/>
          </a:prstGeom>
          <a:noFill/>
        </p:spPr>
        <p:txBody>
          <a:bodyPr wrap="square" rtlCol="0">
            <a:spAutoFit/>
          </a:bodyPr>
          <a:lstStyle/>
          <a:p>
            <a:pPr>
              <a:buClr>
                <a:srgbClr val="0E793D"/>
              </a:buClr>
            </a:pPr>
            <a:r>
              <a:rPr lang="en-GB"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GOAL Family MUAC toolkit</a:t>
            </a:r>
          </a:p>
          <a:p>
            <a:pPr lvl="0">
              <a:buClr>
                <a:srgbClr val="0E793D"/>
              </a:buClr>
            </a:pPr>
            <a:endParaRPr lang="en-GB"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GB"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Developed by GOAL to measure Family MUAC process and outcome indicators across all the countries where it is rolled out. </a:t>
            </a:r>
          </a:p>
          <a:p>
            <a:pPr marL="342900" indent="-342900">
              <a:buClr>
                <a:srgbClr val="0E793D"/>
              </a:buClr>
              <a:buFont typeface="Arial" panose="020B0604020202020204" pitchFamily="34" charset="0"/>
              <a:buChar char="•"/>
            </a:pPr>
            <a:endParaRPr lang="en-GB"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lvl="0" indent="-342900">
              <a:buClr>
                <a:srgbClr val="0E793D"/>
              </a:buClr>
              <a:buFont typeface="Arial" panose="020B0604020202020204" pitchFamily="34" charset="0"/>
              <a:buChar char="•"/>
            </a:pPr>
            <a:r>
              <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Include key forms and templates for data collection during project implementation:</a:t>
            </a:r>
            <a:endParaRPr lang="en-GB"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842963" lvl="1" indent="-385763">
              <a:lnSpc>
                <a:spcPct val="90000"/>
              </a:lnSpc>
              <a:spcBef>
                <a:spcPts val="1000"/>
              </a:spcBef>
              <a:buClr>
                <a:srgbClr val="0E793D"/>
              </a:buClr>
              <a:buFont typeface="Courier New" panose="02070309020205020404" pitchFamily="49" charset="0"/>
              <a:buChar char="o"/>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Training module for trainers who train caregivers   (nurses, community/extension health workers, etc.)</a:t>
            </a:r>
          </a:p>
          <a:p>
            <a:pPr marL="842963" lvl="1" indent="-385763">
              <a:lnSpc>
                <a:spcPct val="90000"/>
              </a:lnSpc>
              <a:spcBef>
                <a:spcPts val="1000"/>
              </a:spcBef>
              <a:buClr>
                <a:srgbClr val="0E793D"/>
              </a:buClr>
              <a:buFont typeface="Courier New" panose="02070309020205020404" pitchFamily="49" charset="0"/>
              <a:buChar char="o"/>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Annex 1: Community Monitoring and Evaluation tools</a:t>
            </a:r>
          </a:p>
          <a:p>
            <a:pPr marL="842963" lvl="1" indent="-385763">
              <a:lnSpc>
                <a:spcPct val="90000"/>
              </a:lnSpc>
              <a:spcBef>
                <a:spcPts val="1000"/>
              </a:spcBef>
              <a:buClr>
                <a:srgbClr val="0E793D"/>
              </a:buClr>
              <a:buFont typeface="Courier New" panose="02070309020205020404" pitchFamily="49" charset="0"/>
              <a:buChar char="o"/>
              <a:defRPr/>
            </a:pPr>
            <a:r>
              <a:rPr lang="en-GB" sz="2200" dirty="0">
                <a:latin typeface="Arial Unicode MS" panose="020B0604020202020204" pitchFamily="34" charset="-128"/>
                <a:ea typeface="Arial Unicode MS" panose="020B0604020202020204" pitchFamily="34" charset="-128"/>
                <a:cs typeface="Arial Unicode MS" panose="020B0604020202020204" pitchFamily="34" charset="-128"/>
              </a:rPr>
              <a:t>Annex 2: Health Facility Monitoring and Evaluation tools</a:t>
            </a:r>
          </a:p>
          <a:p>
            <a:pPr marL="842963" lvl="1" indent="-385763">
              <a:lnSpc>
                <a:spcPct val="90000"/>
              </a:lnSpc>
              <a:spcBef>
                <a:spcPts val="1000"/>
              </a:spcBef>
              <a:buClr>
                <a:srgbClr val="0E793D"/>
              </a:buClr>
              <a:buFont typeface="Courier New" panose="02070309020205020404" pitchFamily="49" charset="0"/>
              <a:buChar char="o"/>
              <a:defRPr/>
            </a:pPr>
            <a:r>
              <a:rPr lang="en-GB" sz="2200" dirty="0">
                <a:latin typeface="Arial Unicode MS" panose="020B0604020202020204" pitchFamily="34" charset="-128"/>
                <a:ea typeface="Arial Unicode MS" panose="020B0604020202020204" pitchFamily="34" charset="-128"/>
                <a:cs typeface="Arial Unicode MS" panose="020B0604020202020204" pitchFamily="34" charset="-128"/>
              </a:rPr>
              <a:t>Annex 3: Family MUAC approach Database</a:t>
            </a:r>
          </a:p>
          <a:p>
            <a:pPr marL="842963" lvl="1" indent="-385763">
              <a:lnSpc>
                <a:spcPct val="90000"/>
              </a:lnSpc>
              <a:spcBef>
                <a:spcPts val="1000"/>
              </a:spcBef>
              <a:buClr>
                <a:srgbClr val="0E793D"/>
              </a:buClr>
              <a:buFont typeface="Courier New" panose="02070309020205020404" pitchFamily="49" charset="0"/>
              <a:buChar char="o"/>
              <a:defRPr/>
            </a:pPr>
            <a:r>
              <a:rPr lang="en-GB" sz="2200" dirty="0">
                <a:latin typeface="Arial Unicode MS" panose="020B0604020202020204" pitchFamily="34" charset="-128"/>
                <a:ea typeface="Arial Unicode MS" panose="020B0604020202020204" pitchFamily="34" charset="-128"/>
                <a:cs typeface="Arial Unicode MS" panose="020B0604020202020204" pitchFamily="34" charset="-128"/>
              </a:rPr>
              <a:t>Annex 4: CMAM performance &amp; coverage</a:t>
            </a:r>
          </a:p>
          <a:p>
            <a:pPr marL="842963" lvl="1" indent="-385763">
              <a:lnSpc>
                <a:spcPct val="90000"/>
              </a:lnSpc>
              <a:spcBef>
                <a:spcPts val="1000"/>
              </a:spcBef>
              <a:buClr>
                <a:srgbClr val="0E793D"/>
              </a:buClr>
              <a:buFont typeface="Courier New" panose="02070309020205020404" pitchFamily="49" charset="0"/>
              <a:buChar char="o"/>
              <a:defRPr/>
            </a:pPr>
            <a:r>
              <a:rPr lang="en-GB" sz="2200" dirty="0">
                <a:latin typeface="Arial Unicode MS" panose="020B0604020202020204" pitchFamily="34" charset="-128"/>
                <a:ea typeface="Arial Unicode MS" panose="020B0604020202020204" pitchFamily="34" charset="-128"/>
                <a:cs typeface="Arial Unicode MS" panose="020B0604020202020204" pitchFamily="34" charset="-128"/>
              </a:rPr>
              <a:t>Annex 5: Cost analysis</a:t>
            </a: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125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590843" y="85101"/>
            <a:ext cx="5715388" cy="707886"/>
          </a:xfrm>
          <a:prstGeom prst="rect">
            <a:avLst/>
          </a:prstGeom>
          <a:noFill/>
        </p:spPr>
        <p:txBody>
          <a:bodyPr wrap="square" rtlCol="0">
            <a:spAutoFit/>
          </a:bodyPr>
          <a:lstStyle/>
          <a:p>
            <a:r>
              <a:rPr lang="en-GB" sz="4000" dirty="0">
                <a:solidFill>
                  <a:schemeClr val="bg1"/>
                </a:solidFill>
                <a:latin typeface="Champion HTFFeatherweight" pitchFamily="2" charset="0"/>
              </a:rPr>
              <a:t>Family MUAC</a:t>
            </a:r>
            <a:r>
              <a:rPr lang="en-IE" sz="4000" dirty="0">
                <a:solidFill>
                  <a:schemeClr val="bg1"/>
                </a:solidFill>
                <a:latin typeface="Champion HTFFeatherweight" pitchFamily="2" charset="0"/>
              </a:rPr>
              <a:t> toolkit </a:t>
            </a:r>
            <a:endParaRPr lang="en-GB" sz="4000" dirty="0">
              <a:solidFill>
                <a:schemeClr val="bg1"/>
              </a:solidFill>
              <a:latin typeface="Champion HTFFeatherweight" pitchFamily="2" charset="0"/>
            </a:endParaRPr>
          </a:p>
        </p:txBody>
      </p:sp>
      <p:sp>
        <p:nvSpPr>
          <p:cNvPr id="8" name="TextBox 7"/>
          <p:cNvSpPr txBox="1"/>
          <p:nvPr/>
        </p:nvSpPr>
        <p:spPr>
          <a:xfrm>
            <a:off x="117228" y="1109907"/>
            <a:ext cx="8731804" cy="446276"/>
          </a:xfrm>
          <a:prstGeom prst="rect">
            <a:avLst/>
          </a:prstGeom>
          <a:noFill/>
        </p:spPr>
        <p:txBody>
          <a:bodyPr wrap="square" rtlCol="0">
            <a:spAutoFit/>
          </a:bodyPr>
          <a:lstStyle/>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Training module for trainers who train caregivers</a:t>
            </a:r>
            <a:endParaRPr lang="en-GB" sz="2200"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A5935CBC-97DC-4244-B7FE-1B9635ACF53B}"/>
              </a:ext>
            </a:extLst>
          </p:cNvPr>
          <p:cNvSpPr txBox="1"/>
          <p:nvPr/>
        </p:nvSpPr>
        <p:spPr>
          <a:xfrm>
            <a:off x="4984576" y="2203023"/>
            <a:ext cx="3864456" cy="4309898"/>
          </a:xfrm>
          <a:prstGeom prst="rect">
            <a:avLst/>
          </a:prstGeom>
          <a:noFill/>
        </p:spPr>
        <p:txBody>
          <a:bodyPr wrap="square" rtlCol="0">
            <a:spAutoFit/>
          </a:bodyPr>
          <a:lstStyle/>
          <a:p>
            <a:pPr marL="385763" lvl="0" indent="-385763">
              <a:lnSpc>
                <a:spcPct val="90000"/>
              </a:lnSpc>
              <a:spcBef>
                <a:spcPts val="1000"/>
              </a:spcBef>
              <a:buClr>
                <a:srgbClr val="0E793D"/>
              </a:buClr>
              <a:buFont typeface="Arial" panose="020B0604020202020204" pitchFamily="34" charset="0"/>
              <a:buChar char="•"/>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Adapted from ALIMA guidelines</a:t>
            </a:r>
          </a:p>
          <a:p>
            <a:pPr marL="385763" lvl="0" indent="-385763">
              <a:lnSpc>
                <a:spcPct val="90000"/>
              </a:lnSpc>
              <a:spcBef>
                <a:spcPts val="1000"/>
              </a:spcBef>
              <a:buClr>
                <a:srgbClr val="0E793D"/>
              </a:buClr>
              <a:buFont typeface="Arial" panose="020B0604020202020204" pitchFamily="34" charset="0"/>
              <a:buChar char="•"/>
              <a:defRP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85763" lvl="0" indent="-385763">
              <a:lnSpc>
                <a:spcPct val="90000"/>
              </a:lnSpc>
              <a:spcBef>
                <a:spcPts val="1000"/>
              </a:spcBef>
              <a:buClr>
                <a:srgbClr val="0E793D"/>
              </a:buClr>
              <a:buFont typeface="Arial" panose="020B0604020202020204" pitchFamily="34" charset="0"/>
              <a:buChar char="•"/>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Includes steps for </a:t>
            </a:r>
            <a:r>
              <a:rPr lang="en-IE" sz="22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 implementation; planning &amp; delivery of cascade training; example of training sessions &amp; key messages; 2 videos from ALIMA explaining the approach, a link to upload GOAL </a:t>
            </a:r>
            <a:r>
              <a:rPr lang="en-IE" sz="22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 monitoring and evaluation toolkit</a:t>
            </a:r>
          </a:p>
        </p:txBody>
      </p:sp>
      <p:pic>
        <p:nvPicPr>
          <p:cNvPr id="2" name="Picture 1">
            <a:extLst>
              <a:ext uri="{FF2B5EF4-FFF2-40B4-BE49-F238E27FC236}">
                <a16:creationId xmlns:a16="http://schemas.microsoft.com/office/drawing/2014/main" id="{4736E106-3FF0-4CA1-83AE-A1CB69385056}"/>
              </a:ext>
            </a:extLst>
          </p:cNvPr>
          <p:cNvPicPr>
            <a:picLocks noChangeAspect="1"/>
          </p:cNvPicPr>
          <p:nvPr/>
        </p:nvPicPr>
        <p:blipFill rotWithShape="1">
          <a:blip r:embed="rId3"/>
          <a:srcRect r="1344"/>
          <a:stretch/>
        </p:blipFill>
        <p:spPr>
          <a:xfrm>
            <a:off x="294968" y="1967049"/>
            <a:ext cx="4395019" cy="4138783"/>
          </a:xfrm>
          <a:prstGeom prst="rect">
            <a:avLst/>
          </a:prstGeom>
        </p:spPr>
      </p:pic>
    </p:spTree>
    <p:extLst>
      <p:ext uri="{BB962C8B-B14F-4D97-AF65-F5344CB8AC3E}">
        <p14:creationId xmlns:p14="http://schemas.microsoft.com/office/powerpoint/2010/main" val="7762203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590843" y="85101"/>
            <a:ext cx="5715388" cy="707886"/>
          </a:xfrm>
          <a:prstGeom prst="rect">
            <a:avLst/>
          </a:prstGeom>
          <a:noFill/>
        </p:spPr>
        <p:txBody>
          <a:bodyPr wrap="square" rtlCol="0">
            <a:spAutoFit/>
          </a:bodyPr>
          <a:lstStyle/>
          <a:p>
            <a:r>
              <a:rPr lang="en-GB" sz="4000" dirty="0">
                <a:solidFill>
                  <a:schemeClr val="bg1"/>
                </a:solidFill>
                <a:latin typeface="Champion HTFFeatherweight" pitchFamily="2" charset="0"/>
              </a:rPr>
              <a:t>Family MUAC</a:t>
            </a:r>
            <a:r>
              <a:rPr lang="en-IE" sz="4000" dirty="0">
                <a:solidFill>
                  <a:schemeClr val="bg1"/>
                </a:solidFill>
                <a:latin typeface="Champion HTFFeatherweight" pitchFamily="2" charset="0"/>
              </a:rPr>
              <a:t> toolkit </a:t>
            </a:r>
            <a:endParaRPr lang="en-GB" sz="4000" dirty="0">
              <a:solidFill>
                <a:schemeClr val="bg1"/>
              </a:solidFill>
              <a:latin typeface="Champion HTFFeatherweight" pitchFamily="2" charset="0"/>
            </a:endParaRPr>
          </a:p>
        </p:txBody>
      </p:sp>
      <p:sp>
        <p:nvSpPr>
          <p:cNvPr id="8" name="TextBox 7"/>
          <p:cNvSpPr txBox="1"/>
          <p:nvPr/>
        </p:nvSpPr>
        <p:spPr>
          <a:xfrm>
            <a:off x="117228" y="1109907"/>
            <a:ext cx="8731804" cy="784830"/>
          </a:xfrm>
          <a:prstGeom prst="rect">
            <a:avLst/>
          </a:prstGeom>
          <a:noFill/>
        </p:spPr>
        <p:txBody>
          <a:bodyPr wrap="square" rtlCol="0">
            <a:spAutoFit/>
          </a:bodyPr>
          <a:lstStyle/>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Annex 1: Community Monitoring and Evaluation tools</a:t>
            </a:r>
          </a:p>
          <a:p>
            <a:pPr>
              <a:buClr>
                <a:srgbClr val="0E793D"/>
              </a:buClr>
            </a:pPr>
            <a:endParaRPr lang="en-GB" sz="2200"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A5935CBC-97DC-4244-B7FE-1B9635ACF53B}"/>
              </a:ext>
            </a:extLst>
          </p:cNvPr>
          <p:cNvSpPr txBox="1"/>
          <p:nvPr/>
        </p:nvSpPr>
        <p:spPr>
          <a:xfrm>
            <a:off x="5073445" y="1805927"/>
            <a:ext cx="3775588" cy="5061386"/>
          </a:xfrm>
          <a:prstGeom prst="rect">
            <a:avLst/>
          </a:prstGeom>
          <a:noFill/>
        </p:spPr>
        <p:txBody>
          <a:bodyPr wrap="square" rtlCol="0">
            <a:spAutoFit/>
          </a:bodyPr>
          <a:lstStyle/>
          <a:p>
            <a:pPr marL="385763" lvl="0" indent="-385763">
              <a:lnSpc>
                <a:spcPct val="90000"/>
              </a:lnSpc>
              <a:spcBef>
                <a:spcPts val="1000"/>
              </a:spcBef>
              <a:buClr>
                <a:srgbClr val="0E793D"/>
              </a:buClr>
              <a:buFont typeface="Arial" panose="020B0604020202020204" pitchFamily="34" charset="0"/>
              <a:buChar char="•"/>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Allow to answer outcome indicator 1 - </a:t>
            </a:r>
            <a:r>
              <a:rPr lang="en-GB"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correct maternal MUAC measurements </a:t>
            </a: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85763" lvl="0" indent="-385763">
              <a:lnSpc>
                <a:spcPct val="90000"/>
              </a:lnSpc>
              <a:spcBef>
                <a:spcPts val="1000"/>
              </a:spcBef>
              <a:buClr>
                <a:srgbClr val="0E793D"/>
              </a:buClr>
              <a:buFont typeface="Arial" panose="020B0604020202020204" pitchFamily="34" charset="0"/>
              <a:buChar char="•"/>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Tally sheets used to collect information on the scale and the quality of initial trainings delivered and potential refresher trainings e.g.</a:t>
            </a:r>
          </a:p>
          <a:p>
            <a:pPr marL="842963" lvl="1" indent="-385763">
              <a:lnSpc>
                <a:spcPct val="90000"/>
              </a:lnSpc>
              <a:spcBef>
                <a:spcPts val="1000"/>
              </a:spcBef>
              <a:buClr>
                <a:srgbClr val="0E793D"/>
              </a:buClr>
              <a:buFont typeface="Courier New" panose="02070309020205020404" pitchFamily="49" charset="0"/>
              <a:buChar char="o"/>
              <a:defRPr/>
            </a:pPr>
            <a:r>
              <a:rPr lang="en-IE" sz="2100" dirty="0">
                <a:latin typeface="Arial Unicode MS" panose="020B0604020202020204" pitchFamily="34" charset="-128"/>
                <a:ea typeface="Arial Unicode MS" panose="020B0604020202020204" pitchFamily="34" charset="-128"/>
                <a:cs typeface="Arial Unicode MS" panose="020B0604020202020204" pitchFamily="34" charset="-128"/>
              </a:rPr>
              <a:t># of mothers trained</a:t>
            </a:r>
          </a:p>
          <a:p>
            <a:pPr marL="842963" lvl="1" indent="-385763">
              <a:lnSpc>
                <a:spcPct val="90000"/>
              </a:lnSpc>
              <a:spcBef>
                <a:spcPts val="1000"/>
              </a:spcBef>
              <a:buClr>
                <a:srgbClr val="0E793D"/>
              </a:buClr>
              <a:buFont typeface="Courier New" panose="02070309020205020404" pitchFamily="49" charset="0"/>
              <a:buChar char="o"/>
              <a:defRPr/>
            </a:pPr>
            <a:r>
              <a:rPr lang="en-IE" sz="2100" dirty="0">
                <a:latin typeface="Arial Unicode MS" panose="020B0604020202020204" pitchFamily="34" charset="-128"/>
                <a:ea typeface="Arial Unicode MS" panose="020B0604020202020204" pitchFamily="34" charset="-128"/>
                <a:cs typeface="Arial Unicode MS" panose="020B0604020202020204" pitchFamily="34" charset="-128"/>
              </a:rPr>
              <a:t># and % of mothers taking accurate MUAC measurement after the training </a:t>
            </a:r>
          </a:p>
        </p:txBody>
      </p:sp>
      <p:pic>
        <p:nvPicPr>
          <p:cNvPr id="12" name="Picture 11">
            <a:extLst>
              <a:ext uri="{FF2B5EF4-FFF2-40B4-BE49-F238E27FC236}">
                <a16:creationId xmlns:a16="http://schemas.microsoft.com/office/drawing/2014/main" id="{230F1F14-B11A-4B56-AB13-8983BD7A420E}"/>
              </a:ext>
            </a:extLst>
          </p:cNvPr>
          <p:cNvPicPr>
            <a:picLocks noChangeAspect="1"/>
          </p:cNvPicPr>
          <p:nvPr/>
        </p:nvPicPr>
        <p:blipFill>
          <a:blip r:embed="rId3"/>
          <a:stretch>
            <a:fillRect/>
          </a:stretch>
        </p:blipFill>
        <p:spPr>
          <a:xfrm>
            <a:off x="11221" y="1891572"/>
            <a:ext cx="5400869" cy="2642745"/>
          </a:xfrm>
          <a:prstGeom prst="rect">
            <a:avLst/>
          </a:prstGeom>
        </p:spPr>
      </p:pic>
      <p:pic>
        <p:nvPicPr>
          <p:cNvPr id="13" name="Picture 12">
            <a:extLst>
              <a:ext uri="{FF2B5EF4-FFF2-40B4-BE49-F238E27FC236}">
                <a16:creationId xmlns:a16="http://schemas.microsoft.com/office/drawing/2014/main" id="{5C8C2352-7B80-4CF4-B8A6-C75787D32FE4}"/>
              </a:ext>
            </a:extLst>
          </p:cNvPr>
          <p:cNvPicPr>
            <a:picLocks noChangeAspect="1"/>
          </p:cNvPicPr>
          <p:nvPr/>
        </p:nvPicPr>
        <p:blipFill>
          <a:blip r:embed="rId4"/>
          <a:stretch>
            <a:fillRect/>
          </a:stretch>
        </p:blipFill>
        <p:spPr>
          <a:xfrm>
            <a:off x="22442" y="4619962"/>
            <a:ext cx="5389648" cy="2153648"/>
          </a:xfrm>
          <a:prstGeom prst="rect">
            <a:avLst/>
          </a:prstGeom>
        </p:spPr>
      </p:pic>
      <p:pic>
        <p:nvPicPr>
          <p:cNvPr id="14" name="Picture 13">
            <a:extLst>
              <a:ext uri="{FF2B5EF4-FFF2-40B4-BE49-F238E27FC236}">
                <a16:creationId xmlns:a16="http://schemas.microsoft.com/office/drawing/2014/main" id="{CD2FE7BB-5428-4809-A9C4-57C4B6D136F9}"/>
              </a:ext>
            </a:extLst>
          </p:cNvPr>
          <p:cNvPicPr>
            <a:picLocks noChangeAspect="1"/>
          </p:cNvPicPr>
          <p:nvPr/>
        </p:nvPicPr>
        <p:blipFill>
          <a:blip r:embed="rId5"/>
          <a:stretch>
            <a:fillRect/>
          </a:stretch>
        </p:blipFill>
        <p:spPr>
          <a:xfrm rot="2049645">
            <a:off x="270896" y="3158874"/>
            <a:ext cx="4814834" cy="2444303"/>
          </a:xfrm>
          <a:prstGeom prst="rect">
            <a:avLst/>
          </a:prstGeom>
        </p:spPr>
      </p:pic>
    </p:spTree>
    <p:extLst>
      <p:ext uri="{BB962C8B-B14F-4D97-AF65-F5344CB8AC3E}">
        <p14:creationId xmlns:p14="http://schemas.microsoft.com/office/powerpoint/2010/main" val="2145144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590843" y="85101"/>
            <a:ext cx="5715388" cy="707886"/>
          </a:xfrm>
          <a:prstGeom prst="rect">
            <a:avLst/>
          </a:prstGeom>
          <a:noFill/>
        </p:spPr>
        <p:txBody>
          <a:bodyPr wrap="square" rtlCol="0">
            <a:spAutoFit/>
          </a:bodyPr>
          <a:lstStyle/>
          <a:p>
            <a:r>
              <a:rPr lang="en-GB" sz="4000" dirty="0">
                <a:solidFill>
                  <a:schemeClr val="bg1"/>
                </a:solidFill>
                <a:latin typeface="Champion HTFFeatherweight" pitchFamily="2" charset="0"/>
              </a:rPr>
              <a:t>Family MUAC</a:t>
            </a:r>
            <a:r>
              <a:rPr lang="en-IE" sz="4000" dirty="0">
                <a:solidFill>
                  <a:schemeClr val="bg1"/>
                </a:solidFill>
                <a:latin typeface="Champion HTFFeatherweight" pitchFamily="2" charset="0"/>
              </a:rPr>
              <a:t> toolkit </a:t>
            </a:r>
            <a:endParaRPr lang="en-GB" sz="4000" dirty="0">
              <a:solidFill>
                <a:schemeClr val="bg1"/>
              </a:solidFill>
              <a:latin typeface="Champion HTFFeatherweight" pitchFamily="2" charset="0"/>
            </a:endParaRPr>
          </a:p>
        </p:txBody>
      </p:sp>
      <p:sp>
        <p:nvSpPr>
          <p:cNvPr id="8" name="TextBox 7"/>
          <p:cNvSpPr txBox="1"/>
          <p:nvPr/>
        </p:nvSpPr>
        <p:spPr>
          <a:xfrm>
            <a:off x="117228" y="1109907"/>
            <a:ext cx="8731804" cy="446276"/>
          </a:xfrm>
          <a:prstGeom prst="rect">
            <a:avLst/>
          </a:prstGeom>
          <a:noFill/>
        </p:spPr>
        <p:txBody>
          <a:bodyPr wrap="square" rtlCol="0">
            <a:spAutoFit/>
          </a:bodyPr>
          <a:lstStyle/>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Annex 2: Health Facility Monitoring and Evaluation tools</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A5935CBC-97DC-4244-B7FE-1B9635ACF53B}"/>
              </a:ext>
            </a:extLst>
          </p:cNvPr>
          <p:cNvSpPr txBox="1"/>
          <p:nvPr/>
        </p:nvSpPr>
        <p:spPr>
          <a:xfrm>
            <a:off x="4984576" y="1629923"/>
            <a:ext cx="4136981" cy="5092676"/>
          </a:xfrm>
          <a:prstGeom prst="rect">
            <a:avLst/>
          </a:prstGeom>
          <a:noFill/>
        </p:spPr>
        <p:txBody>
          <a:bodyPr wrap="square" rtlCol="0">
            <a:spAutoFit/>
          </a:bodyPr>
          <a:lstStyle/>
          <a:p>
            <a:pPr marL="385763" lvl="0" indent="-385763">
              <a:lnSpc>
                <a:spcPct val="90000"/>
              </a:lnSpc>
              <a:spcBef>
                <a:spcPts val="1000"/>
              </a:spcBef>
              <a:buClr>
                <a:srgbClr val="0E793D"/>
              </a:buClr>
              <a:buFont typeface="Arial" panose="020B0604020202020204" pitchFamily="34" charset="0"/>
              <a:buChar char="•"/>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Allow to answer outcome indicator 2 – Accurate self referral to HF (sensitivity)</a:t>
            </a:r>
          </a:p>
          <a:p>
            <a:pPr marL="385763" lvl="0" indent="-385763">
              <a:lnSpc>
                <a:spcPct val="90000"/>
              </a:lnSpc>
              <a:spcBef>
                <a:spcPts val="1000"/>
              </a:spcBef>
              <a:buClr>
                <a:srgbClr val="0E793D"/>
              </a:buClr>
              <a:buFont typeface="Arial" panose="020B0604020202020204" pitchFamily="34" charset="0"/>
              <a:buChar char="•"/>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Health Facility </a:t>
            </a:r>
            <a:r>
              <a:rPr lang="en-IE" sz="22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 tally sheet and summary used to collect and summarise information on nutrition self referrals at outpatient department e.g.</a:t>
            </a:r>
          </a:p>
          <a:p>
            <a:pPr marL="842963" lvl="1" indent="-385763">
              <a:lnSpc>
                <a:spcPct val="90000"/>
              </a:lnSpc>
              <a:spcBef>
                <a:spcPts val="1000"/>
              </a:spcBef>
              <a:buClr>
                <a:srgbClr val="0E793D"/>
              </a:buClr>
              <a:buFont typeface="Courier New" panose="02070309020205020404" pitchFamily="49" charset="0"/>
              <a:buChar char="o"/>
              <a:defRPr/>
            </a:pPr>
            <a:r>
              <a:rPr lang="en-IE" sz="2100" dirty="0">
                <a:latin typeface="Arial Unicode MS" panose="020B0604020202020204" pitchFamily="34" charset="-128"/>
                <a:ea typeface="Arial Unicode MS" panose="020B0604020202020204" pitchFamily="34" charset="-128"/>
                <a:cs typeface="Arial Unicode MS" panose="020B0604020202020204" pitchFamily="34" charset="-128"/>
              </a:rPr>
              <a:t># of nutrition self referrals</a:t>
            </a:r>
          </a:p>
          <a:p>
            <a:pPr marL="842963" lvl="1" indent="-385763">
              <a:lnSpc>
                <a:spcPct val="90000"/>
              </a:lnSpc>
              <a:spcBef>
                <a:spcPts val="1000"/>
              </a:spcBef>
              <a:buClr>
                <a:srgbClr val="0E793D"/>
              </a:buClr>
              <a:buFont typeface="Courier New" panose="02070309020205020404" pitchFamily="49" charset="0"/>
              <a:buChar char="o"/>
              <a:defRPr/>
            </a:pPr>
            <a:r>
              <a:rPr lang="en-IE" sz="2100" dirty="0">
                <a:latin typeface="Arial Unicode MS" panose="020B0604020202020204" pitchFamily="34" charset="-128"/>
                <a:ea typeface="Arial Unicode MS" panose="020B0604020202020204" pitchFamily="34" charset="-128"/>
                <a:cs typeface="Arial Unicode MS" panose="020B0604020202020204" pitchFamily="34" charset="-128"/>
              </a:rPr>
              <a:t># of accurate nutrition self referrals</a:t>
            </a:r>
          </a:p>
          <a:p>
            <a:pPr marL="842963" lvl="1" indent="-385763">
              <a:lnSpc>
                <a:spcPct val="90000"/>
              </a:lnSpc>
              <a:spcBef>
                <a:spcPts val="1000"/>
              </a:spcBef>
              <a:buClr>
                <a:srgbClr val="0E793D"/>
              </a:buClr>
              <a:buFont typeface="Courier New" panose="02070309020205020404" pitchFamily="49" charset="0"/>
              <a:buChar char="o"/>
              <a:defRPr/>
            </a:pPr>
            <a:r>
              <a:rPr lang="en-IE" sz="2100" dirty="0">
                <a:latin typeface="Arial Unicode MS" panose="020B0604020202020204" pitchFamily="34" charset="-128"/>
                <a:ea typeface="Arial Unicode MS" panose="020B0604020202020204" pitchFamily="34" charset="-128"/>
                <a:cs typeface="Arial Unicode MS" panose="020B0604020202020204" pitchFamily="34" charset="-128"/>
              </a:rPr>
              <a:t># and % of nutrition self referral admitted to CMAM </a:t>
            </a:r>
          </a:p>
        </p:txBody>
      </p:sp>
      <p:pic>
        <p:nvPicPr>
          <p:cNvPr id="3" name="Picture 2">
            <a:extLst>
              <a:ext uri="{FF2B5EF4-FFF2-40B4-BE49-F238E27FC236}">
                <a16:creationId xmlns:a16="http://schemas.microsoft.com/office/drawing/2014/main" id="{AEE0DEBA-01C7-4606-AE35-FB286246C2BC}"/>
              </a:ext>
            </a:extLst>
          </p:cNvPr>
          <p:cNvPicPr>
            <a:picLocks noChangeAspect="1"/>
          </p:cNvPicPr>
          <p:nvPr/>
        </p:nvPicPr>
        <p:blipFill>
          <a:blip r:embed="rId3"/>
          <a:stretch>
            <a:fillRect/>
          </a:stretch>
        </p:blipFill>
        <p:spPr>
          <a:xfrm>
            <a:off x="117228" y="1629923"/>
            <a:ext cx="4968178" cy="2266086"/>
          </a:xfrm>
          <a:prstGeom prst="rect">
            <a:avLst/>
          </a:prstGeom>
        </p:spPr>
      </p:pic>
      <p:pic>
        <p:nvPicPr>
          <p:cNvPr id="10" name="Picture 9">
            <a:extLst>
              <a:ext uri="{FF2B5EF4-FFF2-40B4-BE49-F238E27FC236}">
                <a16:creationId xmlns:a16="http://schemas.microsoft.com/office/drawing/2014/main" id="{929E6C7B-7E3F-4FAE-B832-23D5D07B2D8F}"/>
              </a:ext>
            </a:extLst>
          </p:cNvPr>
          <p:cNvPicPr>
            <a:picLocks noChangeAspect="1"/>
          </p:cNvPicPr>
          <p:nvPr/>
        </p:nvPicPr>
        <p:blipFill>
          <a:blip r:embed="rId4"/>
          <a:stretch>
            <a:fillRect/>
          </a:stretch>
        </p:blipFill>
        <p:spPr>
          <a:xfrm>
            <a:off x="117228" y="4176261"/>
            <a:ext cx="5203864" cy="2482747"/>
          </a:xfrm>
          <a:prstGeom prst="rect">
            <a:avLst/>
          </a:prstGeom>
        </p:spPr>
      </p:pic>
    </p:spTree>
    <p:extLst>
      <p:ext uri="{BB962C8B-B14F-4D97-AF65-F5344CB8AC3E}">
        <p14:creationId xmlns:p14="http://schemas.microsoft.com/office/powerpoint/2010/main" val="14098950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590843" y="85101"/>
            <a:ext cx="5715388" cy="707886"/>
          </a:xfrm>
          <a:prstGeom prst="rect">
            <a:avLst/>
          </a:prstGeom>
          <a:noFill/>
        </p:spPr>
        <p:txBody>
          <a:bodyPr wrap="square" rtlCol="0">
            <a:spAutoFit/>
          </a:bodyPr>
          <a:lstStyle/>
          <a:p>
            <a:r>
              <a:rPr lang="en-GB" sz="4000" dirty="0">
                <a:solidFill>
                  <a:schemeClr val="bg1"/>
                </a:solidFill>
                <a:latin typeface="Champion HTFFeatherweight" pitchFamily="2" charset="0"/>
              </a:rPr>
              <a:t>Family MUAC</a:t>
            </a:r>
            <a:r>
              <a:rPr lang="en-IE" sz="4000" dirty="0">
                <a:solidFill>
                  <a:schemeClr val="bg1"/>
                </a:solidFill>
                <a:latin typeface="Champion HTFFeatherweight" pitchFamily="2" charset="0"/>
              </a:rPr>
              <a:t> toolkit </a:t>
            </a:r>
            <a:endParaRPr lang="en-GB" sz="4000" dirty="0">
              <a:solidFill>
                <a:schemeClr val="bg1"/>
              </a:solidFill>
              <a:latin typeface="Champion HTFFeatherweight" pitchFamily="2" charset="0"/>
            </a:endParaRPr>
          </a:p>
        </p:txBody>
      </p:sp>
      <p:sp>
        <p:nvSpPr>
          <p:cNvPr id="8" name="TextBox 7"/>
          <p:cNvSpPr txBox="1"/>
          <p:nvPr/>
        </p:nvSpPr>
        <p:spPr>
          <a:xfrm>
            <a:off x="117228" y="1109907"/>
            <a:ext cx="8731804" cy="446276"/>
          </a:xfrm>
          <a:prstGeom prst="rect">
            <a:avLst/>
          </a:prstGeom>
          <a:noFill/>
        </p:spPr>
        <p:txBody>
          <a:bodyPr wrap="square" rtlCol="0">
            <a:spAutoFit/>
          </a:bodyPr>
          <a:lstStyle/>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Annex 3: </a:t>
            </a:r>
            <a:r>
              <a:rPr lang="en-IE" sz="2300" b="1" dirty="0" err="1">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 approach Database</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A5935CBC-97DC-4244-B7FE-1B9635ACF53B}"/>
              </a:ext>
            </a:extLst>
          </p:cNvPr>
          <p:cNvSpPr txBox="1"/>
          <p:nvPr/>
        </p:nvSpPr>
        <p:spPr>
          <a:xfrm>
            <a:off x="5102751" y="1672081"/>
            <a:ext cx="3864456" cy="4594078"/>
          </a:xfrm>
          <a:prstGeom prst="rect">
            <a:avLst/>
          </a:prstGeom>
          <a:noFill/>
        </p:spPr>
        <p:txBody>
          <a:bodyPr wrap="square" rtlCol="0">
            <a:spAutoFit/>
          </a:bodyPr>
          <a:lstStyle/>
          <a:p>
            <a:pPr marL="385763" lvl="0" indent="-385763">
              <a:lnSpc>
                <a:spcPct val="90000"/>
              </a:lnSpc>
              <a:spcBef>
                <a:spcPts val="1000"/>
              </a:spcBef>
              <a:buClr>
                <a:srgbClr val="0E793D"/>
              </a:buClr>
              <a:buFont typeface="Arial" panose="020B0604020202020204" pitchFamily="34" charset="0"/>
              <a:buChar char="•"/>
              <a:defRP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Summarises annex 1 and 2 to provide information on the project 2 outcome and 3 output indicators</a:t>
            </a:r>
          </a:p>
          <a:p>
            <a:pPr marL="385763" lvl="0" indent="-385763">
              <a:lnSpc>
                <a:spcPct val="90000"/>
              </a:lnSpc>
              <a:spcBef>
                <a:spcPts val="1000"/>
              </a:spcBef>
              <a:buClr>
                <a:srgbClr val="0E793D"/>
              </a:buClr>
              <a:buFont typeface="Arial" panose="020B0604020202020204" pitchFamily="34" charset="0"/>
              <a:buChar char="•"/>
              <a:defRP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85763" lvl="0" indent="-385763">
              <a:lnSpc>
                <a:spcPct val="90000"/>
              </a:lnSpc>
              <a:spcBef>
                <a:spcPts val="1000"/>
              </a:spcBef>
              <a:buClr>
                <a:srgbClr val="0E793D"/>
              </a:buClr>
              <a:buFont typeface="Arial" panose="020B0604020202020204" pitchFamily="34" charset="0"/>
              <a:buChar char="•"/>
              <a:defRP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Database is made of two sheets:</a:t>
            </a:r>
          </a:p>
          <a:p>
            <a:pPr marL="800100" lvl="1" indent="-342900">
              <a:lnSpc>
                <a:spcPct val="90000"/>
              </a:lnSpc>
              <a:spcBef>
                <a:spcPts val="1000"/>
              </a:spcBef>
              <a:buClr>
                <a:srgbClr val="0E793D"/>
              </a:buClr>
              <a:buFont typeface="Courier New" panose="02070309020205020404" pitchFamily="49" charset="0"/>
              <a:buChar char="o"/>
              <a:defRP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Community database</a:t>
            </a:r>
          </a:p>
          <a:p>
            <a:pPr marL="800100" lvl="1" indent="-342900">
              <a:lnSpc>
                <a:spcPct val="90000"/>
              </a:lnSpc>
              <a:spcBef>
                <a:spcPts val="1000"/>
              </a:spcBef>
              <a:buClr>
                <a:srgbClr val="0E793D"/>
              </a:buClr>
              <a:buFont typeface="Courier New" panose="02070309020205020404" pitchFamily="49" charset="0"/>
              <a:buChar char="o"/>
              <a:defRP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Health facility database</a:t>
            </a:r>
          </a:p>
        </p:txBody>
      </p:sp>
      <p:pic>
        <p:nvPicPr>
          <p:cNvPr id="10" name="Picture 9">
            <a:extLst>
              <a:ext uri="{FF2B5EF4-FFF2-40B4-BE49-F238E27FC236}">
                <a16:creationId xmlns:a16="http://schemas.microsoft.com/office/drawing/2014/main" id="{133BAA4B-E8F5-48D5-BBAC-97B3F88B7513}"/>
              </a:ext>
            </a:extLst>
          </p:cNvPr>
          <p:cNvPicPr>
            <a:picLocks noChangeAspect="1"/>
          </p:cNvPicPr>
          <p:nvPr/>
        </p:nvPicPr>
        <p:blipFill>
          <a:blip r:embed="rId3"/>
          <a:stretch>
            <a:fillRect/>
          </a:stretch>
        </p:blipFill>
        <p:spPr>
          <a:xfrm>
            <a:off x="22441" y="1672081"/>
            <a:ext cx="5080309" cy="2430059"/>
          </a:xfrm>
          <a:prstGeom prst="rect">
            <a:avLst/>
          </a:prstGeom>
        </p:spPr>
      </p:pic>
      <p:pic>
        <p:nvPicPr>
          <p:cNvPr id="12" name="Picture 11">
            <a:extLst>
              <a:ext uri="{FF2B5EF4-FFF2-40B4-BE49-F238E27FC236}">
                <a16:creationId xmlns:a16="http://schemas.microsoft.com/office/drawing/2014/main" id="{55223662-DA44-4308-AF6D-32B1E11808EE}"/>
              </a:ext>
            </a:extLst>
          </p:cNvPr>
          <p:cNvPicPr>
            <a:picLocks noChangeAspect="1"/>
          </p:cNvPicPr>
          <p:nvPr/>
        </p:nvPicPr>
        <p:blipFill>
          <a:blip r:embed="rId4"/>
          <a:stretch>
            <a:fillRect/>
          </a:stretch>
        </p:blipFill>
        <p:spPr>
          <a:xfrm>
            <a:off x="22442" y="4218038"/>
            <a:ext cx="5080309" cy="2585671"/>
          </a:xfrm>
          <a:prstGeom prst="rect">
            <a:avLst/>
          </a:prstGeom>
        </p:spPr>
      </p:pic>
    </p:spTree>
    <p:extLst>
      <p:ext uri="{BB962C8B-B14F-4D97-AF65-F5344CB8AC3E}">
        <p14:creationId xmlns:p14="http://schemas.microsoft.com/office/powerpoint/2010/main" val="5397591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590843" y="85101"/>
            <a:ext cx="5715388" cy="707886"/>
          </a:xfrm>
          <a:prstGeom prst="rect">
            <a:avLst/>
          </a:prstGeom>
          <a:noFill/>
        </p:spPr>
        <p:txBody>
          <a:bodyPr wrap="square" rtlCol="0">
            <a:spAutoFit/>
          </a:bodyPr>
          <a:lstStyle/>
          <a:p>
            <a:r>
              <a:rPr lang="en-GB" sz="4000" dirty="0">
                <a:solidFill>
                  <a:schemeClr val="bg1"/>
                </a:solidFill>
                <a:latin typeface="Champion HTFFeatherweight" pitchFamily="2" charset="0"/>
              </a:rPr>
              <a:t>Family MUAC</a:t>
            </a:r>
            <a:r>
              <a:rPr lang="en-IE" sz="4000" dirty="0">
                <a:solidFill>
                  <a:schemeClr val="bg1"/>
                </a:solidFill>
                <a:latin typeface="Champion HTFFeatherweight" pitchFamily="2" charset="0"/>
              </a:rPr>
              <a:t> toolkit </a:t>
            </a:r>
            <a:endParaRPr lang="en-GB" sz="4000" dirty="0">
              <a:solidFill>
                <a:schemeClr val="bg1"/>
              </a:solidFill>
              <a:latin typeface="Champion HTFFeatherweight" pitchFamily="2" charset="0"/>
            </a:endParaRPr>
          </a:p>
        </p:txBody>
      </p:sp>
      <p:sp>
        <p:nvSpPr>
          <p:cNvPr id="8" name="TextBox 7"/>
          <p:cNvSpPr txBox="1"/>
          <p:nvPr/>
        </p:nvSpPr>
        <p:spPr>
          <a:xfrm>
            <a:off x="117228" y="1109907"/>
            <a:ext cx="8731804" cy="446276"/>
          </a:xfrm>
          <a:prstGeom prst="rect">
            <a:avLst/>
          </a:prstGeom>
          <a:noFill/>
        </p:spPr>
        <p:txBody>
          <a:bodyPr wrap="square" rtlCol="0">
            <a:spAutoFit/>
          </a:bodyPr>
          <a:lstStyle/>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Annex 4: CMAM performance and coverage analysis tools</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A5935CBC-97DC-4244-B7FE-1B9635ACF53B}"/>
              </a:ext>
            </a:extLst>
          </p:cNvPr>
          <p:cNvSpPr txBox="1"/>
          <p:nvPr/>
        </p:nvSpPr>
        <p:spPr>
          <a:xfrm>
            <a:off x="5162316" y="1475295"/>
            <a:ext cx="3864456" cy="5355312"/>
          </a:xfrm>
          <a:prstGeom prst="rect">
            <a:avLst/>
          </a:prstGeom>
          <a:noFill/>
        </p:spPr>
        <p:txBody>
          <a:bodyPr wrap="square" rtlCol="0">
            <a:spAutoFit/>
          </a:bodyPr>
          <a:lstStyle/>
          <a:p>
            <a:pPr lvl="0"/>
            <a:r>
              <a:rPr lang="en-GB" dirty="0"/>
              <a:t>Made of 2 sheets:</a:t>
            </a:r>
          </a:p>
          <a:p>
            <a:pPr marL="285750" lvl="0" indent="-285750">
              <a:buClr>
                <a:srgbClr val="0E793D"/>
              </a:buClr>
              <a:buFont typeface="Arial" panose="020B0604020202020204" pitchFamily="34" charset="0"/>
              <a:buChar char="•"/>
            </a:pPr>
            <a:r>
              <a:rPr lang="en-GB" dirty="0"/>
              <a:t>Annex 4.1. allow to:</a:t>
            </a:r>
          </a:p>
          <a:p>
            <a:pPr marL="742950" lvl="1" indent="-285750">
              <a:buClr>
                <a:srgbClr val="0E793D"/>
              </a:buClr>
              <a:buFont typeface="Courier New" panose="02070309020205020404" pitchFamily="49" charset="0"/>
              <a:buChar char="o"/>
            </a:pPr>
            <a:r>
              <a:rPr lang="en-GB" dirty="0"/>
              <a:t>capture data on rates of admission into CMAM programme before and after </a:t>
            </a:r>
            <a:r>
              <a:rPr lang="en-GB" dirty="0" err="1"/>
              <a:t>MbyF</a:t>
            </a:r>
            <a:r>
              <a:rPr lang="en-GB" dirty="0"/>
              <a:t> exercise and compare to the same time during the previous year. </a:t>
            </a:r>
          </a:p>
          <a:p>
            <a:pPr marL="742950" lvl="1" indent="-285750">
              <a:buClr>
                <a:srgbClr val="0E793D"/>
              </a:buClr>
              <a:buFont typeface="Courier New" panose="02070309020205020404" pitchFamily="49" charset="0"/>
              <a:buChar char="o"/>
            </a:pPr>
            <a:r>
              <a:rPr lang="en-GB" dirty="0"/>
              <a:t>capture information on TSFP and/or OTP performance indicators and do comparison before and after </a:t>
            </a:r>
            <a:r>
              <a:rPr lang="en-GB" dirty="0" err="1"/>
              <a:t>MbyF</a:t>
            </a:r>
            <a:r>
              <a:rPr lang="en-GB" dirty="0"/>
              <a:t> roll out.</a:t>
            </a:r>
          </a:p>
          <a:p>
            <a:pPr marL="285750" indent="-285750">
              <a:buClr>
                <a:srgbClr val="0E793D"/>
              </a:buClr>
              <a:buFont typeface="Arial" panose="020B0604020202020204" pitchFamily="34" charset="0"/>
              <a:buChar char="•"/>
            </a:pPr>
            <a:r>
              <a:rPr lang="en-GB" dirty="0"/>
              <a:t>Annex 4.2 allows to:</a:t>
            </a:r>
          </a:p>
          <a:p>
            <a:pPr marL="742950" lvl="1" indent="-285750">
              <a:buClr>
                <a:srgbClr val="0E793D"/>
              </a:buClr>
              <a:buFont typeface="Courier New" panose="02070309020205020404" pitchFamily="49" charset="0"/>
              <a:buChar char="o"/>
            </a:pPr>
            <a:r>
              <a:rPr lang="en-GB" dirty="0"/>
              <a:t>compare ‘coverage’ of screening between traditional CHWs versus </a:t>
            </a:r>
            <a:r>
              <a:rPr lang="en-GB" dirty="0" err="1"/>
              <a:t>MbyF</a:t>
            </a:r>
            <a:r>
              <a:rPr lang="en-GB" dirty="0"/>
              <a:t> during a  given period. </a:t>
            </a:r>
          </a:p>
          <a:p>
            <a:pPr marL="285750" indent="-285750">
              <a:buClr>
                <a:srgbClr val="0E793D"/>
              </a:buClr>
              <a:buFont typeface="Arial" panose="020B0604020202020204" pitchFamily="34" charset="0"/>
              <a:buChar char="•"/>
            </a:pPr>
            <a:r>
              <a:rPr lang="en-GB" dirty="0"/>
              <a:t>Annex 4 will be populated using CMAM monthly from HFs.</a:t>
            </a:r>
            <a:endParaRPr lang="en-US" dirty="0"/>
          </a:p>
        </p:txBody>
      </p:sp>
      <p:pic>
        <p:nvPicPr>
          <p:cNvPr id="3" name="Picture 2">
            <a:extLst>
              <a:ext uri="{FF2B5EF4-FFF2-40B4-BE49-F238E27FC236}">
                <a16:creationId xmlns:a16="http://schemas.microsoft.com/office/drawing/2014/main" id="{2A49DE38-324B-41AE-854E-7E5A7DFC65B9}"/>
              </a:ext>
            </a:extLst>
          </p:cNvPr>
          <p:cNvPicPr>
            <a:picLocks noChangeAspect="1"/>
          </p:cNvPicPr>
          <p:nvPr/>
        </p:nvPicPr>
        <p:blipFill>
          <a:blip r:embed="rId4"/>
          <a:stretch>
            <a:fillRect/>
          </a:stretch>
        </p:blipFill>
        <p:spPr>
          <a:xfrm>
            <a:off x="11220" y="1556183"/>
            <a:ext cx="4973355" cy="4744103"/>
          </a:xfrm>
          <a:prstGeom prst="rect">
            <a:avLst/>
          </a:prstGeom>
        </p:spPr>
      </p:pic>
      <p:pic>
        <p:nvPicPr>
          <p:cNvPr id="5" name="Picture 4">
            <a:extLst>
              <a:ext uri="{FF2B5EF4-FFF2-40B4-BE49-F238E27FC236}">
                <a16:creationId xmlns:a16="http://schemas.microsoft.com/office/drawing/2014/main" id="{AA6C8975-4AAB-4FA4-8E41-D02777E3CBB8}"/>
              </a:ext>
            </a:extLst>
          </p:cNvPr>
          <p:cNvPicPr>
            <a:picLocks noChangeAspect="1"/>
          </p:cNvPicPr>
          <p:nvPr/>
        </p:nvPicPr>
        <p:blipFill>
          <a:blip r:embed="rId5"/>
          <a:stretch>
            <a:fillRect/>
          </a:stretch>
        </p:blipFill>
        <p:spPr>
          <a:xfrm rot="2954315">
            <a:off x="515224" y="2821747"/>
            <a:ext cx="4572000" cy="2684797"/>
          </a:xfrm>
          <a:prstGeom prst="rect">
            <a:avLst/>
          </a:prstGeom>
        </p:spPr>
      </p:pic>
    </p:spTree>
    <p:extLst>
      <p:ext uri="{BB962C8B-B14F-4D97-AF65-F5344CB8AC3E}">
        <p14:creationId xmlns:p14="http://schemas.microsoft.com/office/powerpoint/2010/main" val="41763643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590843" y="85101"/>
            <a:ext cx="5715388" cy="707886"/>
          </a:xfrm>
          <a:prstGeom prst="rect">
            <a:avLst/>
          </a:prstGeom>
          <a:noFill/>
        </p:spPr>
        <p:txBody>
          <a:bodyPr wrap="square" rtlCol="0">
            <a:spAutoFit/>
          </a:bodyPr>
          <a:lstStyle/>
          <a:p>
            <a:r>
              <a:rPr lang="en-GB" sz="4000" dirty="0">
                <a:solidFill>
                  <a:schemeClr val="bg1"/>
                </a:solidFill>
                <a:latin typeface="Champion HTFFeatherweight" pitchFamily="2" charset="0"/>
              </a:rPr>
              <a:t>Family MUAC</a:t>
            </a:r>
            <a:r>
              <a:rPr lang="en-IE" sz="4000" dirty="0">
                <a:solidFill>
                  <a:schemeClr val="bg1"/>
                </a:solidFill>
                <a:latin typeface="Champion HTFFeatherweight" pitchFamily="2" charset="0"/>
              </a:rPr>
              <a:t> toolkit </a:t>
            </a:r>
            <a:endParaRPr lang="en-GB" sz="4000" dirty="0">
              <a:solidFill>
                <a:schemeClr val="bg1"/>
              </a:solidFill>
              <a:latin typeface="Champion HTFFeatherweight" pitchFamily="2" charset="0"/>
            </a:endParaRPr>
          </a:p>
        </p:txBody>
      </p:sp>
      <p:sp>
        <p:nvSpPr>
          <p:cNvPr id="8" name="TextBox 7"/>
          <p:cNvSpPr txBox="1"/>
          <p:nvPr/>
        </p:nvSpPr>
        <p:spPr>
          <a:xfrm>
            <a:off x="117228" y="1109907"/>
            <a:ext cx="8731804" cy="446276"/>
          </a:xfrm>
          <a:prstGeom prst="rect">
            <a:avLst/>
          </a:prstGeom>
          <a:noFill/>
        </p:spPr>
        <p:txBody>
          <a:bodyPr wrap="square" rtlCol="0">
            <a:spAutoFit/>
          </a:bodyPr>
          <a:lstStyle/>
          <a:p>
            <a:pPr>
              <a:buClr>
                <a:srgbClr val="0E793D"/>
              </a:buClr>
            </a:pP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Annex 5: </a:t>
            </a:r>
            <a:r>
              <a:rPr lang="en-IE" sz="2300" b="1" dirty="0" err="1">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3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 Cost analysis tool</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A5935CBC-97DC-4244-B7FE-1B9635ACF53B}"/>
              </a:ext>
            </a:extLst>
          </p:cNvPr>
          <p:cNvSpPr txBox="1"/>
          <p:nvPr/>
        </p:nvSpPr>
        <p:spPr>
          <a:xfrm>
            <a:off x="5102751" y="1672081"/>
            <a:ext cx="3864456" cy="4337598"/>
          </a:xfrm>
          <a:prstGeom prst="rect">
            <a:avLst/>
          </a:prstGeom>
          <a:noFill/>
        </p:spPr>
        <p:txBody>
          <a:bodyPr wrap="square" rtlCol="0">
            <a:spAutoFit/>
          </a:bodyPr>
          <a:lstStyle/>
          <a:p>
            <a:pPr marL="385763" lvl="0" indent="-385763">
              <a:lnSpc>
                <a:spcPct val="90000"/>
              </a:lnSpc>
              <a:spcBef>
                <a:spcPts val="1000"/>
              </a:spcBef>
              <a:buClr>
                <a:srgbClr val="0E793D"/>
              </a:buClr>
              <a:buFont typeface="Arial" panose="020B0604020202020204" pitchFamily="34" charset="0"/>
              <a:buChar char="•"/>
              <a:defRP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Allow to establish and compare costs of traditional CHWs screening versus the </a:t>
            </a:r>
            <a:r>
              <a:rPr lang="en-IE" sz="24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 approach (looking at a similar level of coverage) </a:t>
            </a:r>
          </a:p>
          <a:p>
            <a:pPr marL="385763" lvl="0" indent="-385763">
              <a:lnSpc>
                <a:spcPct val="90000"/>
              </a:lnSpc>
              <a:spcBef>
                <a:spcPts val="1000"/>
              </a:spcBef>
              <a:buClr>
                <a:srgbClr val="0E793D"/>
              </a:buClr>
              <a:buFont typeface="Arial" panose="020B0604020202020204" pitchFamily="34" charset="0"/>
              <a:buChar char="•"/>
              <a:defRP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85763" lvl="0" indent="-385763">
              <a:lnSpc>
                <a:spcPct val="90000"/>
              </a:lnSpc>
              <a:spcBef>
                <a:spcPts val="1000"/>
              </a:spcBef>
              <a:buClr>
                <a:srgbClr val="0E793D"/>
              </a:buClr>
              <a:buFont typeface="Arial" panose="020B0604020202020204" pitchFamily="34" charset="0"/>
              <a:buChar char="•"/>
              <a:defRP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This Annex will be populated using data extracted from project financial reports.</a:t>
            </a:r>
          </a:p>
        </p:txBody>
      </p:sp>
      <p:pic>
        <p:nvPicPr>
          <p:cNvPr id="2" name="Picture 1">
            <a:extLst>
              <a:ext uri="{FF2B5EF4-FFF2-40B4-BE49-F238E27FC236}">
                <a16:creationId xmlns:a16="http://schemas.microsoft.com/office/drawing/2014/main" id="{814D15F4-A6D8-4973-8C9D-6E9EC8EA05D2}"/>
              </a:ext>
            </a:extLst>
          </p:cNvPr>
          <p:cNvPicPr>
            <a:picLocks noChangeAspect="1"/>
          </p:cNvPicPr>
          <p:nvPr/>
        </p:nvPicPr>
        <p:blipFill rotWithShape="1">
          <a:blip r:embed="rId3"/>
          <a:srcRect r="18205"/>
          <a:stretch/>
        </p:blipFill>
        <p:spPr>
          <a:xfrm>
            <a:off x="80727" y="1672081"/>
            <a:ext cx="5080309" cy="4961290"/>
          </a:xfrm>
          <a:prstGeom prst="rect">
            <a:avLst/>
          </a:prstGeom>
        </p:spPr>
      </p:pic>
    </p:spTree>
    <p:extLst>
      <p:ext uri="{BB962C8B-B14F-4D97-AF65-F5344CB8AC3E}">
        <p14:creationId xmlns:p14="http://schemas.microsoft.com/office/powerpoint/2010/main" val="4028893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659715" y="108646"/>
            <a:ext cx="5484284" cy="769441"/>
          </a:xfrm>
          <a:prstGeom prst="rect">
            <a:avLst/>
          </a:prstGeom>
          <a:noFill/>
        </p:spPr>
        <p:txBody>
          <a:bodyPr wrap="square" rtlCol="0">
            <a:spAutoFit/>
          </a:bodyPr>
          <a:lstStyle/>
          <a:p>
            <a:r>
              <a:rPr lang="en-GB" sz="4400" dirty="0">
                <a:solidFill>
                  <a:schemeClr val="bg1"/>
                </a:solidFill>
                <a:latin typeface="Champion HTFFeatherweight" pitchFamily="2" charset="0"/>
              </a:rPr>
              <a:t>Rationale for Family MUAC </a:t>
            </a:r>
          </a:p>
        </p:txBody>
      </p:sp>
      <p:sp>
        <p:nvSpPr>
          <p:cNvPr id="8" name="TextBox 7"/>
          <p:cNvSpPr txBox="1"/>
          <p:nvPr/>
        </p:nvSpPr>
        <p:spPr>
          <a:xfrm>
            <a:off x="298853" y="1124668"/>
            <a:ext cx="8699374" cy="5632311"/>
          </a:xfrm>
          <a:prstGeom prst="rect">
            <a:avLst/>
          </a:prstGeom>
          <a:noFill/>
        </p:spPr>
        <p:txBody>
          <a:bodyPr wrap="square" rtlCol="0">
            <a:spAutoFit/>
          </a:bodyPr>
          <a:lstStyle/>
          <a:p>
            <a:pPr marL="342900" lvl="0" indent="-342900">
              <a:buClr>
                <a:srgbClr val="00B050"/>
              </a:buClr>
              <a:buFont typeface="Arial" panose="020B0604020202020204" pitchFamily="34" charset="0"/>
              <a:buChar char="•"/>
              <a:defRPr/>
            </a:pPr>
            <a:r>
              <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Globally 51 million children under five suffer from global acute malnutrition including 16 million with severe acute malnutrition.</a:t>
            </a:r>
          </a:p>
          <a:p>
            <a:pPr marL="342900" lvl="0" indent="-342900">
              <a:buClr>
                <a:srgbClr val="00B050"/>
              </a:buClr>
              <a:buFont typeface="Arial" panose="020B0604020202020204" pitchFamily="34" charset="0"/>
              <a:buChar char="•"/>
              <a:defRPr/>
            </a:pPr>
            <a:endPar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lvl="0" indent="-342900">
              <a:buClr>
                <a:srgbClr val="00B050"/>
              </a:buClr>
              <a:buFont typeface="Arial" panose="020B0604020202020204" pitchFamily="34" charset="0"/>
              <a:buChar char="•"/>
              <a:defRPr/>
            </a:pPr>
            <a:r>
              <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Two persistent challenges identified in even best functioning CMAM programme:</a:t>
            </a:r>
          </a:p>
          <a:p>
            <a:pPr marL="800100" lvl="1" indent="-342900">
              <a:buClr>
                <a:srgbClr val="00B050"/>
              </a:buClr>
              <a:buFont typeface="Courier New" panose="02070309020205020404" pitchFamily="49" charset="0"/>
              <a:buChar char="o"/>
              <a:defRPr/>
            </a:pPr>
            <a:r>
              <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late presentation of children with severe acute malnutrition</a:t>
            </a:r>
          </a:p>
          <a:p>
            <a:pPr marL="800100" lvl="1" indent="-342900">
              <a:buClr>
                <a:srgbClr val="00B050"/>
              </a:buClr>
              <a:buFont typeface="Courier New" panose="02070309020205020404" pitchFamily="49" charset="0"/>
              <a:buChar char="o"/>
              <a:defRPr/>
            </a:pPr>
            <a:r>
              <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coverage often &lt;50%, meaning that only half of children in need of malnutrition treatment are reached.</a:t>
            </a:r>
          </a:p>
          <a:p>
            <a:pPr marL="342900" lvl="0" indent="-342900">
              <a:buClr>
                <a:srgbClr val="00B050"/>
              </a:buClr>
              <a:buFont typeface="Arial" panose="020B0604020202020204" pitchFamily="34" charset="0"/>
              <a:buChar char="•"/>
              <a:defRPr/>
            </a:pPr>
            <a:endPar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lvl="0" indent="-342900">
              <a:buClr>
                <a:srgbClr val="00B050"/>
              </a:buClr>
              <a:buFont typeface="Arial" panose="020B0604020202020204" pitchFamily="34" charset="0"/>
              <a:buChar char="•"/>
              <a:defRPr/>
            </a:pPr>
            <a:r>
              <a:rPr lang="en-IE"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Need to acknowledges that mothers and caregivers are in the best position to detect the earliest signs of malnutrition and leverage the fact that they want to fully promote the health of their children.</a:t>
            </a:r>
          </a:p>
        </p:txBody>
      </p:sp>
    </p:spTree>
    <p:extLst>
      <p:ext uri="{BB962C8B-B14F-4D97-AF65-F5344CB8AC3E}">
        <p14:creationId xmlns:p14="http://schemas.microsoft.com/office/powerpoint/2010/main" val="30262593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8" name="TextBox 7"/>
          <p:cNvSpPr txBox="1"/>
          <p:nvPr/>
        </p:nvSpPr>
        <p:spPr>
          <a:xfrm>
            <a:off x="297532" y="1243786"/>
            <a:ext cx="8548933" cy="1384995"/>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B050"/>
              </a:buClr>
              <a:buSzTx/>
              <a:tabLst/>
              <a:defRPr/>
            </a:pPr>
            <a:endParaRPr kumimoji="0" lang="en-GB" sz="28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endParaRPr>
          </a:p>
          <a:p>
            <a:pPr lvl="0">
              <a:buClr>
                <a:srgbClr val="00B050"/>
              </a:buClr>
              <a:defRPr/>
            </a:pPr>
            <a:r>
              <a:rPr lang="en-GB" sz="28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GOAL Family MUAC toolkit can </a:t>
            </a:r>
            <a:r>
              <a:rPr kumimoji="0" lang="en-GB" sz="28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be requested by sending an email to </a:t>
            </a:r>
            <a:r>
              <a:rPr lang="en-GB" sz="2800" u="sng" dirty="0">
                <a:solidFill>
                  <a:srgbClr val="00B050"/>
                </a:solidFill>
                <a:latin typeface="Arial Unicode MS" panose="020B0604020202020204" pitchFamily="34" charset="-128"/>
                <a:ea typeface="Arial Unicode MS" panose="020B0604020202020204" pitchFamily="34" charset="-128"/>
                <a:cs typeface="Arial Unicode MS" panose="020B0604020202020204" pitchFamily="34" charset="-128"/>
              </a:rPr>
              <a:t>hbarthorp@goal.ie</a:t>
            </a:r>
            <a:endParaRPr kumimoji="0" lang="en-GB" sz="2400" b="0" i="0" u="none" strike="noStrike" kern="1200" cap="none" spc="0" normalizeH="0" baseline="0" noProof="0" dirty="0">
              <a:ln>
                <a:noFill/>
              </a:ln>
              <a:solidFill>
                <a:srgbClr val="00B050"/>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4653136"/>
            <a:ext cx="1710317" cy="1710317"/>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0726" r="47904"/>
          <a:stretch/>
        </p:blipFill>
        <p:spPr>
          <a:xfrm>
            <a:off x="5004048" y="4372423"/>
            <a:ext cx="1944216" cy="2271741"/>
          </a:xfrm>
          <a:prstGeom prst="rect">
            <a:avLst/>
          </a:prstGeom>
        </p:spPr>
      </p:pic>
      <p:sp>
        <p:nvSpPr>
          <p:cNvPr id="11" name="TextBox 10">
            <a:extLst>
              <a:ext uri="{FF2B5EF4-FFF2-40B4-BE49-F238E27FC236}">
                <a16:creationId xmlns:a16="http://schemas.microsoft.com/office/drawing/2014/main" id="{24348B11-7DD0-41CF-AEC5-6F3CCD01263D}"/>
              </a:ext>
            </a:extLst>
          </p:cNvPr>
          <p:cNvSpPr txBox="1"/>
          <p:nvPr/>
        </p:nvSpPr>
        <p:spPr>
          <a:xfrm>
            <a:off x="3590843" y="85101"/>
            <a:ext cx="5715388" cy="707886"/>
          </a:xfrm>
          <a:prstGeom prst="rect">
            <a:avLst/>
          </a:prstGeom>
          <a:noFill/>
        </p:spPr>
        <p:txBody>
          <a:bodyPr wrap="square" rtlCol="0">
            <a:spAutoFit/>
          </a:bodyPr>
          <a:lstStyle/>
          <a:p>
            <a:r>
              <a:rPr lang="en-GB" sz="4000" dirty="0">
                <a:solidFill>
                  <a:schemeClr val="bg1"/>
                </a:solidFill>
                <a:latin typeface="Champion HTFFeatherweight" pitchFamily="2" charset="0"/>
              </a:rPr>
              <a:t>Family MUAC</a:t>
            </a:r>
            <a:r>
              <a:rPr lang="en-IE" sz="4000" dirty="0">
                <a:solidFill>
                  <a:schemeClr val="bg1"/>
                </a:solidFill>
                <a:latin typeface="Champion HTFFeatherweight" pitchFamily="2" charset="0"/>
              </a:rPr>
              <a:t> toolkit </a:t>
            </a:r>
            <a:endParaRPr lang="en-GB" sz="4000" dirty="0">
              <a:solidFill>
                <a:schemeClr val="bg1"/>
              </a:solidFill>
              <a:latin typeface="Champion HTFFeatherweight" pitchFamily="2" charset="0"/>
            </a:endParaRPr>
          </a:p>
        </p:txBody>
      </p:sp>
    </p:spTree>
    <p:extLst>
      <p:ext uri="{BB962C8B-B14F-4D97-AF65-F5344CB8AC3E}">
        <p14:creationId xmlns:p14="http://schemas.microsoft.com/office/powerpoint/2010/main" val="3421993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659715" y="108647"/>
            <a:ext cx="490008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400" b="0" i="0" u="none" strike="noStrike" kern="1200" cap="none" spc="0" normalizeH="0" baseline="0" noProof="0" dirty="0">
                <a:ln>
                  <a:noFill/>
                </a:ln>
                <a:solidFill>
                  <a:prstClr val="white"/>
                </a:solidFill>
                <a:effectLst/>
                <a:uLnTx/>
                <a:uFillTx/>
                <a:latin typeface="Champion HTFFeatherweight" pitchFamily="2" charset="0"/>
                <a:ea typeface="+mn-ea"/>
                <a:cs typeface="+mn-cs"/>
              </a:rPr>
              <a:t>GOAL </a:t>
            </a:r>
            <a:r>
              <a:rPr lang="en-GB" sz="4400" dirty="0">
                <a:solidFill>
                  <a:prstClr val="white"/>
                </a:solidFill>
                <a:latin typeface="Champion HTFFeatherweight" pitchFamily="2" charset="0"/>
              </a:rPr>
              <a:t>Family MUAC</a:t>
            </a:r>
            <a:r>
              <a:rPr kumimoji="0" lang="en-GB" sz="4400" b="0" i="0" u="none" strike="noStrike" kern="1200" cap="none" spc="0" normalizeH="0" baseline="0" noProof="0" dirty="0">
                <a:ln>
                  <a:noFill/>
                </a:ln>
                <a:solidFill>
                  <a:prstClr val="white"/>
                </a:solidFill>
                <a:effectLst/>
                <a:uLnTx/>
                <a:uFillTx/>
                <a:latin typeface="Champion HTFFeatherweight" pitchFamily="2" charset="0"/>
                <a:ea typeface="+mn-ea"/>
                <a:cs typeface="+mn-cs"/>
              </a:rPr>
              <a:t> globally</a:t>
            </a:r>
          </a:p>
        </p:txBody>
      </p:sp>
      <p:sp>
        <p:nvSpPr>
          <p:cNvPr id="5" name="Flowchart: Connector 4"/>
          <p:cNvSpPr/>
          <p:nvPr/>
        </p:nvSpPr>
        <p:spPr>
          <a:xfrm>
            <a:off x="1333078" y="2494239"/>
            <a:ext cx="387815" cy="360040"/>
          </a:xfrm>
          <a:prstGeom prst="flowChartConnecto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3" name="Group 2">
            <a:extLst>
              <a:ext uri="{FF2B5EF4-FFF2-40B4-BE49-F238E27FC236}">
                <a16:creationId xmlns:a16="http://schemas.microsoft.com/office/drawing/2014/main" id="{D790282D-BD0F-45BE-BD93-CB8EACAA0EAD}"/>
              </a:ext>
            </a:extLst>
          </p:cNvPr>
          <p:cNvGrpSpPr/>
          <p:nvPr/>
        </p:nvGrpSpPr>
        <p:grpSpPr>
          <a:xfrm>
            <a:off x="79793" y="1844824"/>
            <a:ext cx="3744416" cy="3663241"/>
            <a:chOff x="79793" y="1844824"/>
            <a:chExt cx="3744416" cy="3663241"/>
          </a:xfrm>
        </p:grpSpPr>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793" y="1844824"/>
              <a:ext cx="3744416" cy="3663241"/>
            </a:xfrm>
            <a:prstGeom prst="rect">
              <a:avLst/>
            </a:prstGeom>
          </p:spPr>
        </p:pic>
        <p:sp>
          <p:nvSpPr>
            <p:cNvPr id="2" name="5-Point Star 1"/>
            <p:cNvSpPr/>
            <p:nvPr/>
          </p:nvSpPr>
          <p:spPr>
            <a:xfrm>
              <a:off x="2286000" y="2686647"/>
              <a:ext cx="315807" cy="360040"/>
            </a:xfrm>
            <a:prstGeom prst="star5">
              <a:avLst/>
            </a:prstGeom>
            <a:solidFill>
              <a:srgbClr val="007635"/>
            </a:solidFill>
            <a:ln>
              <a:solidFill>
                <a:srgbClr val="0076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5-Point Star 15"/>
            <p:cNvSpPr/>
            <p:nvPr/>
          </p:nvSpPr>
          <p:spPr>
            <a:xfrm>
              <a:off x="2286001" y="3191349"/>
              <a:ext cx="315807" cy="360040"/>
            </a:xfrm>
            <a:prstGeom prst="star5">
              <a:avLst/>
            </a:prstGeom>
            <a:solidFill>
              <a:srgbClr val="007635"/>
            </a:solidFill>
            <a:ln>
              <a:solidFill>
                <a:srgbClr val="0076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5-Point Star 16"/>
            <p:cNvSpPr/>
            <p:nvPr/>
          </p:nvSpPr>
          <p:spPr>
            <a:xfrm>
              <a:off x="2684213" y="3191349"/>
              <a:ext cx="315807" cy="360040"/>
            </a:xfrm>
            <a:prstGeom prst="star5">
              <a:avLst/>
            </a:prstGeom>
            <a:solidFill>
              <a:srgbClr val="007635"/>
            </a:solidFill>
            <a:ln>
              <a:solidFill>
                <a:srgbClr val="0076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5-Point Star 17"/>
            <p:cNvSpPr/>
            <p:nvPr/>
          </p:nvSpPr>
          <p:spPr>
            <a:xfrm>
              <a:off x="2443903" y="4158085"/>
              <a:ext cx="315807" cy="360040"/>
            </a:xfrm>
            <a:prstGeom prst="star5">
              <a:avLst/>
            </a:prstGeom>
            <a:solidFill>
              <a:srgbClr val="007635"/>
            </a:solidFill>
            <a:ln>
              <a:solidFill>
                <a:srgbClr val="00763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30" name="Content Placeholder 4"/>
          <p:cNvSpPr txBox="1">
            <a:spLocks/>
          </p:cNvSpPr>
          <p:nvPr/>
        </p:nvSpPr>
        <p:spPr>
          <a:xfrm>
            <a:off x="4252392" y="1268760"/>
            <a:ext cx="4891607" cy="547260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buClr>
                <a:srgbClr val="00B050"/>
              </a:buClr>
              <a:defRP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GOAL has rolled out globally </a:t>
            </a:r>
            <a:r>
              <a:rPr lang="en-IE" sz="24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 approach since 2014.</a:t>
            </a:r>
          </a:p>
          <a:p>
            <a:pPr marL="0" marR="0" lvl="0" indent="0" algn="l" defTabSz="914400" rtl="0" eaLnBrk="1" fontAlgn="auto" latinLnBrk="0" hangingPunct="1">
              <a:lnSpc>
                <a:spcPct val="90000"/>
              </a:lnSpc>
              <a:spcBef>
                <a:spcPts val="1000"/>
              </a:spcBef>
              <a:spcAft>
                <a:spcPts val="0"/>
              </a:spcAft>
              <a:buClr>
                <a:srgbClr val="00B050"/>
              </a:buClr>
              <a:buSzTx/>
              <a:buNone/>
              <a:tabLst/>
              <a:defRPr/>
            </a:pPr>
            <a:endParaRPr kumimoji="0" lang="en-GB" sz="24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endParaRPr>
          </a:p>
          <a:p>
            <a:pPr marL="228600" marR="0" lvl="0" indent="-228600" algn="l" defTabSz="914400" rtl="0" eaLnBrk="1" fontAlgn="auto" latinLnBrk="0" hangingPunct="1">
              <a:lnSpc>
                <a:spcPct val="90000"/>
              </a:lnSpc>
              <a:spcBef>
                <a:spcPts val="1000"/>
              </a:spcBef>
              <a:spcAft>
                <a:spcPts val="0"/>
              </a:spcAft>
              <a:buClr>
                <a:srgbClr val="00B050"/>
              </a:buClr>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GOAL has rolled out </a:t>
            </a:r>
            <a:r>
              <a:rPr kumimoji="0" lang="en-GB" sz="2400" i="0" u="none" strike="noStrike" kern="1200" cap="none" spc="0" normalizeH="0" baseline="0" noProof="0" dirty="0" err="1">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MbyF</a:t>
            </a:r>
            <a:r>
              <a:rPr kumimoji="0" lang="en-GB" sz="240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 </a:t>
            </a:r>
            <a:r>
              <a:rPr kumimoji="0" lang="en-GB" sz="24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in 4 countries across Africa: </a:t>
            </a:r>
            <a:r>
              <a:rPr kumimoji="0" lang="en-GB" sz="2400" b="0" i="0" u="none" strike="noStrike" kern="1200" cap="none" spc="0" normalizeH="0" baseline="0" noProof="0" dirty="0" err="1">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Ethio</a:t>
            </a:r>
            <a:r>
              <a:rPr lang="en-GB"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pia, Malawi, South Sudan and Sudan and has empowered ~22,331 mothers.</a:t>
            </a:r>
            <a:endParaRPr kumimoji="0" lang="en-GB" sz="24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endParaRPr>
          </a:p>
          <a:p>
            <a:pPr marL="228600" marR="0" lvl="0" indent="-228600" algn="l" defTabSz="914400" rtl="0" eaLnBrk="1" fontAlgn="auto" latinLnBrk="0" hangingPunct="1">
              <a:lnSpc>
                <a:spcPct val="90000"/>
              </a:lnSpc>
              <a:spcBef>
                <a:spcPts val="1000"/>
              </a:spcBef>
              <a:spcAft>
                <a:spcPts val="0"/>
              </a:spcAft>
              <a:buClr>
                <a:srgbClr val="00B050"/>
              </a:buClr>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endParaRPr>
          </a:p>
          <a:p>
            <a:pPr lvl="0">
              <a:buClr>
                <a:srgbClr val="00B050"/>
              </a:buClr>
              <a:defRPr/>
            </a:pPr>
            <a:r>
              <a:rPr kumimoji="0" lang="en-GB" sz="24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During first half of 2018, GOAL multi-country </a:t>
            </a:r>
            <a:r>
              <a:rPr kumimoji="0" lang="en-GB" sz="2400" b="0" i="0" u="none" strike="noStrike" kern="1200" cap="none" spc="0" normalizeH="0" baseline="0" noProof="0" dirty="0" err="1">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MbyF</a:t>
            </a:r>
            <a:r>
              <a:rPr kumimoji="0" lang="en-GB" sz="24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 project has empowered </a:t>
            </a:r>
            <a:r>
              <a:rPr lang="en-GB" sz="24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6,513 mothers in Ethiopia (refugees camp), South Sudan and Malawi</a:t>
            </a:r>
            <a:r>
              <a:rPr kumimoji="0" lang="en-GB" sz="24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a:t>
            </a:r>
          </a:p>
          <a:p>
            <a:pPr lvl="1">
              <a:buClr>
                <a:srgbClr val="00B050"/>
              </a:buClr>
              <a:buFont typeface="Courier New" panose="02070309020205020404" pitchFamily="49" charset="0"/>
              <a:buChar char="o"/>
              <a:defRPr/>
            </a:pPr>
            <a:r>
              <a:rPr lang="en-IE" sz="20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Through self-referrals mothers achieved 86% sensitivity</a:t>
            </a:r>
            <a:r>
              <a:rPr kumimoji="0" lang="en-GB" sz="14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a:t>
            </a:r>
          </a:p>
          <a:p>
            <a:pPr lvl="1">
              <a:buClr>
                <a:srgbClr val="00B050"/>
              </a:buClr>
              <a:buFont typeface="Courier New" panose="02070309020205020404" pitchFamily="49" charset="0"/>
              <a:buChar char="o"/>
              <a:defRPr/>
            </a:pPr>
            <a:endParaRPr kumimoji="0" lang="en-GB" sz="1400" b="0" i="0" u="none" strike="noStrike" kern="1200" cap="none" spc="0" normalizeH="0" baseline="0" noProof="0" dirty="0">
              <a:ln>
                <a:noFill/>
              </a:ln>
              <a:solidFill>
                <a:prstClr val="black"/>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endParaRPr>
          </a:p>
          <a:p>
            <a:pPr lvl="1">
              <a:buClr>
                <a:srgbClr val="00B050"/>
              </a:buClr>
              <a:buFont typeface="Courier New" panose="02070309020205020404" pitchFamily="49" charset="0"/>
              <a:buChar char="o"/>
              <a:defRPr/>
            </a:pPr>
            <a:r>
              <a:rPr lang="en-IE" sz="21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Admissions to therapeutic care services were increased by 43% on average within Malawi and South Sudan.</a:t>
            </a:r>
            <a:endParaRPr lang="en-GB" sz="210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41895085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Box 10"/>
          <p:cNvSpPr txBox="1"/>
          <p:nvPr/>
        </p:nvSpPr>
        <p:spPr>
          <a:xfrm>
            <a:off x="117228" y="1109907"/>
            <a:ext cx="8909542" cy="5293757"/>
          </a:xfrm>
          <a:prstGeom prst="rect">
            <a:avLst/>
          </a:prstGeom>
          <a:noFill/>
        </p:spPr>
        <p:txBody>
          <a:bodyPr wrap="square" rtlCol="0">
            <a:spAutoFit/>
          </a:bodyPr>
          <a:lstStyle/>
          <a:p>
            <a:pPr marL="342900" indent="-342900">
              <a:buClr>
                <a:srgbClr val="00B050"/>
              </a:buClr>
              <a:buFont typeface="Arial" panose="020B0604020202020204" pitchFamily="34" charset="0"/>
              <a:buChar char="•"/>
              <a:defRPr/>
            </a:pP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Depending on the context, </a:t>
            </a:r>
            <a:r>
              <a:rPr lang="en-IE" sz="26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 can be used either</a:t>
            </a:r>
          </a:p>
          <a:p>
            <a:pPr marL="800100" lvl="1" indent="-342900">
              <a:buClr>
                <a:srgbClr val="00B050"/>
              </a:buClr>
              <a:buFont typeface="Courier New" panose="02070309020205020404" pitchFamily="49" charset="0"/>
              <a:buChar char="o"/>
              <a:defRPr/>
            </a:pP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as a stand-alone approach to replace an existing formal screening system</a:t>
            </a:r>
          </a:p>
          <a:p>
            <a:pPr marL="800100" lvl="1" indent="-342900">
              <a:buClr>
                <a:srgbClr val="00B050"/>
              </a:buClr>
              <a:buFont typeface="Courier New" panose="02070309020205020404" pitchFamily="49" charset="0"/>
              <a:buChar char="o"/>
              <a:defRPr/>
            </a:pP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or as a complimentary approach to reinforce an existing formal screening system.</a:t>
            </a:r>
          </a:p>
          <a:p>
            <a:pPr marL="342900" indent="-342900">
              <a:buClr>
                <a:srgbClr val="00B050"/>
              </a:buClr>
              <a:buFont typeface="Arial" panose="020B0604020202020204" pitchFamily="34" charset="0"/>
              <a:buChar char="•"/>
              <a:defRPr/>
            </a:pPr>
            <a:endParaRPr lang="en-IE" sz="26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0B050"/>
              </a:buClr>
              <a:buFont typeface="Arial" panose="020B0604020202020204" pitchFamily="34" charset="0"/>
              <a:buChar char="•"/>
              <a:defRPr/>
            </a:pPr>
            <a:endParaRPr lang="en-IE" sz="26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0B050"/>
              </a:buClr>
              <a:buFont typeface="Arial" panose="020B0604020202020204" pitchFamily="34" charset="0"/>
              <a:buChar char="•"/>
              <a:defRPr/>
            </a:pP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Family MUAC can:</a:t>
            </a:r>
          </a:p>
          <a:p>
            <a:pPr marL="800100" lvl="1" indent="-342900">
              <a:buClr>
                <a:srgbClr val="00B050"/>
              </a:buClr>
              <a:buFont typeface="Courier New" panose="02070309020205020404" pitchFamily="49" charset="0"/>
              <a:buChar char="o"/>
              <a:defRPr/>
            </a:pP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help to pick up children who are missed or become malnourished in the intervening periods between formal screenings</a:t>
            </a:r>
          </a:p>
          <a:p>
            <a:pPr marL="800100" lvl="1" indent="-342900">
              <a:buClr>
                <a:srgbClr val="00B050"/>
              </a:buClr>
              <a:buFont typeface="Courier New" panose="02070309020205020404" pitchFamily="49" charset="0"/>
              <a:buChar char="o"/>
              <a:defRPr/>
            </a:pP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help to engage and empower the population to take some responsibility for their own welfare. </a:t>
            </a:r>
          </a:p>
        </p:txBody>
      </p:sp>
      <p:sp>
        <p:nvSpPr>
          <p:cNvPr id="12" name="TextBox 11">
            <a:extLst>
              <a:ext uri="{FF2B5EF4-FFF2-40B4-BE49-F238E27FC236}">
                <a16:creationId xmlns:a16="http://schemas.microsoft.com/office/drawing/2014/main" id="{40CA1820-A773-4BFD-BCCF-BDB0D8F2527B}"/>
              </a:ext>
            </a:extLst>
          </p:cNvPr>
          <p:cNvSpPr txBox="1"/>
          <p:nvPr/>
        </p:nvSpPr>
        <p:spPr>
          <a:xfrm>
            <a:off x="3428611" y="108646"/>
            <a:ext cx="5715388" cy="646331"/>
          </a:xfrm>
          <a:prstGeom prst="rect">
            <a:avLst/>
          </a:prstGeom>
          <a:noFill/>
        </p:spPr>
        <p:txBody>
          <a:bodyPr wrap="square" rtlCol="0">
            <a:spAutoFit/>
          </a:bodyPr>
          <a:lstStyle/>
          <a:p>
            <a:r>
              <a:rPr lang="en-GB" sz="3600" dirty="0">
                <a:solidFill>
                  <a:schemeClr val="bg1"/>
                </a:solidFill>
                <a:latin typeface="Champion HTFFeatherweight" pitchFamily="2" charset="0"/>
              </a:rPr>
              <a:t>Conclusion</a:t>
            </a:r>
          </a:p>
        </p:txBody>
      </p:sp>
    </p:spTree>
    <p:extLst>
      <p:ext uri="{BB962C8B-B14F-4D97-AF65-F5344CB8AC3E}">
        <p14:creationId xmlns:p14="http://schemas.microsoft.com/office/powerpoint/2010/main" val="3129211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646331"/>
          </a:xfrm>
          <a:prstGeom prst="rect">
            <a:avLst/>
          </a:prstGeom>
          <a:noFill/>
        </p:spPr>
        <p:txBody>
          <a:bodyPr wrap="square" rtlCol="0">
            <a:spAutoFit/>
          </a:bodyPr>
          <a:lstStyle/>
          <a:p>
            <a:r>
              <a:rPr lang="en-GB" sz="3600" dirty="0">
                <a:solidFill>
                  <a:schemeClr val="bg1"/>
                </a:solidFill>
                <a:latin typeface="Champion HTFFeatherweight" pitchFamily="2" charset="0"/>
              </a:rPr>
              <a:t>Conclusion</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Box 10"/>
          <p:cNvSpPr txBox="1"/>
          <p:nvPr/>
        </p:nvSpPr>
        <p:spPr>
          <a:xfrm>
            <a:off x="117228" y="1109907"/>
            <a:ext cx="8909542" cy="5170646"/>
          </a:xfrm>
          <a:prstGeom prst="rect">
            <a:avLst/>
          </a:prstGeom>
          <a:noFill/>
        </p:spPr>
        <p:txBody>
          <a:bodyPr wrap="square" rtlCol="0">
            <a:spAutoFit/>
          </a:bodyPr>
          <a:lstStyle/>
          <a:p>
            <a:pPr marL="342900" indent="-342900">
              <a:buClr>
                <a:srgbClr val="00B050"/>
              </a:buClr>
              <a:buFont typeface="Arial" panose="020B0604020202020204" pitchFamily="34" charset="0"/>
              <a:buChar char="•"/>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The </a:t>
            </a:r>
            <a:r>
              <a:rPr lang="en-IE" sz="22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 approach gives an opportunity for wide-scale coverage in all areas with functional SFP and/or OTP and early identification and referral of malnutrition cases.</a:t>
            </a:r>
          </a:p>
          <a:p>
            <a:pPr marL="342900" indent="-342900">
              <a:buClr>
                <a:srgbClr val="00B050"/>
              </a:buClr>
              <a:buFont typeface="Arial" panose="020B0604020202020204" pitchFamily="34" charset="0"/>
              <a:buChar char="•"/>
              <a:defRP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0B050"/>
              </a:buClr>
              <a:buFont typeface="Arial" panose="020B0604020202020204" pitchFamily="34" charset="0"/>
              <a:buChar char="•"/>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Early case detection also means more children treated successfully in less time, with a positive knock on effect reducing cost and burden on resources. </a:t>
            </a:r>
          </a:p>
          <a:p>
            <a:pPr marL="342900" indent="-342900">
              <a:buClr>
                <a:srgbClr val="00B050"/>
              </a:buClr>
              <a:buFont typeface="Arial" panose="020B0604020202020204" pitchFamily="34" charset="0"/>
              <a:buChar char="•"/>
              <a:defRP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0B050"/>
              </a:buClr>
              <a:buFont typeface="Arial" panose="020B0604020202020204" pitchFamily="34" charset="0"/>
              <a:buChar char="•"/>
              <a:defRPr/>
            </a:pPr>
            <a:r>
              <a:rPr lang="en-IE" sz="22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 has also the potential to improve programme compliance, whereby self-referrals tend to be coupled with improved attendance. </a:t>
            </a:r>
          </a:p>
          <a:p>
            <a:pPr>
              <a:buClr>
                <a:srgbClr val="00B050"/>
              </a:buClr>
              <a:defRP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0B050"/>
              </a:buClr>
              <a:buFont typeface="Arial" panose="020B0604020202020204" pitchFamily="34" charset="0"/>
              <a:buChar char="•"/>
              <a:defRP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All the positive outcomes of the </a:t>
            </a:r>
            <a:r>
              <a:rPr lang="en-IE" sz="22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 approach can contribute to create a virtuous cycle leading to reduce morbidity and mortality associated with malnutrition.</a:t>
            </a:r>
          </a:p>
        </p:txBody>
      </p:sp>
    </p:spTree>
    <p:extLst>
      <p:ext uri="{BB962C8B-B14F-4D97-AF65-F5344CB8AC3E}">
        <p14:creationId xmlns:p14="http://schemas.microsoft.com/office/powerpoint/2010/main" val="41694490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428611" y="108646"/>
            <a:ext cx="5715388" cy="646331"/>
          </a:xfrm>
          <a:prstGeom prst="rect">
            <a:avLst/>
          </a:prstGeom>
          <a:noFill/>
        </p:spPr>
        <p:txBody>
          <a:bodyPr wrap="square" rtlCol="0">
            <a:spAutoFit/>
          </a:bodyPr>
          <a:lstStyle/>
          <a:p>
            <a:r>
              <a:rPr lang="en-GB" sz="3600" dirty="0">
                <a:solidFill>
                  <a:schemeClr val="bg1"/>
                </a:solidFill>
                <a:latin typeface="Champion HTFFeatherweight" pitchFamily="2" charset="0"/>
              </a:rPr>
              <a:t>Conclusion</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Box 10"/>
          <p:cNvSpPr txBox="1"/>
          <p:nvPr/>
        </p:nvSpPr>
        <p:spPr>
          <a:xfrm>
            <a:off x="117228" y="1109907"/>
            <a:ext cx="8909542" cy="5693866"/>
          </a:xfrm>
          <a:prstGeom prst="rect">
            <a:avLst/>
          </a:prstGeom>
          <a:noFill/>
        </p:spPr>
        <p:txBody>
          <a:bodyPr wrap="square" rtlCol="0">
            <a:spAutoFit/>
          </a:bodyPr>
          <a:lstStyle/>
          <a:p>
            <a:pPr marL="342900" lvl="0" indent="-342900">
              <a:buClr>
                <a:srgbClr val="00B050"/>
              </a:buClr>
              <a:buFont typeface="Arial" panose="020B0604020202020204" pitchFamily="34" charset="0"/>
              <a:buChar char="•"/>
              <a:defRPr/>
            </a:pP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Tackling the global burden of malnutrition requires the implementation at scale of proven interventions through sustainable delivery mechanisms.</a:t>
            </a:r>
          </a:p>
          <a:p>
            <a:pPr marL="342900" lvl="0" indent="-342900">
              <a:buClr>
                <a:srgbClr val="00B050"/>
              </a:buClr>
              <a:buFont typeface="Arial" panose="020B0604020202020204" pitchFamily="34" charset="0"/>
              <a:buChar char="•"/>
              <a:defRPr/>
            </a:pPr>
            <a:endParaRPr lang="en-IE" sz="26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0B050"/>
              </a:buClr>
              <a:buFont typeface="Arial" panose="020B0604020202020204" pitchFamily="34" charset="0"/>
              <a:buChar char="•"/>
              <a:defRPr/>
            </a:pP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Current opportunistic screening at outpatient departments and bi-annual mass screening provide limited ability to effectively detect and refer any acute illness. </a:t>
            </a:r>
          </a:p>
          <a:p>
            <a:pPr marL="342900" lvl="0" indent="-342900">
              <a:buClr>
                <a:srgbClr val="00B050"/>
              </a:buClr>
              <a:buFont typeface="Arial" panose="020B0604020202020204" pitchFamily="34" charset="0"/>
              <a:buChar char="•"/>
              <a:defRPr/>
            </a:pPr>
            <a:endParaRPr lang="en-IE" sz="26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lvl="0" indent="-342900">
              <a:buClr>
                <a:srgbClr val="00B050"/>
              </a:buClr>
              <a:buFont typeface="Arial" panose="020B0604020202020204" pitchFamily="34" charset="0"/>
              <a:buChar char="•"/>
              <a:defRPr/>
            </a:pP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By shifting screening from health workers to mothers or caregivers, </a:t>
            </a:r>
            <a:r>
              <a:rPr lang="en-IE" sz="2600" dirty="0" err="1">
                <a:latin typeface="Arial Unicode MS" panose="020B0604020202020204" pitchFamily="34" charset="-128"/>
                <a:ea typeface="Arial Unicode MS" panose="020B0604020202020204" pitchFamily="34" charset="-128"/>
                <a:cs typeface="Arial Unicode MS" panose="020B0604020202020204" pitchFamily="34" charset="-128"/>
              </a:rPr>
              <a:t>MbyF</a:t>
            </a:r>
            <a:r>
              <a:rPr lang="en-IE" sz="2600" dirty="0">
                <a:latin typeface="Arial Unicode MS" panose="020B0604020202020204" pitchFamily="34" charset="-128"/>
                <a:ea typeface="Arial Unicode MS" panose="020B0604020202020204" pitchFamily="34" charset="-128"/>
                <a:cs typeface="Arial Unicode MS" panose="020B0604020202020204" pitchFamily="34" charset="-128"/>
              </a:rPr>
              <a:t> has the potential to save money, to save valuable time for CHWs and to support and empower the community to take greater responsibility for their own well-being.</a:t>
            </a:r>
          </a:p>
        </p:txBody>
      </p:sp>
    </p:spTree>
    <p:extLst>
      <p:ext uri="{BB962C8B-B14F-4D97-AF65-F5344CB8AC3E}">
        <p14:creationId xmlns:p14="http://schemas.microsoft.com/office/powerpoint/2010/main" val="1117746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659715" y="108646"/>
            <a:ext cx="5484284" cy="769441"/>
          </a:xfrm>
          <a:prstGeom prst="rect">
            <a:avLst/>
          </a:prstGeom>
          <a:noFill/>
        </p:spPr>
        <p:txBody>
          <a:bodyPr wrap="square" rtlCol="0">
            <a:spAutoFit/>
          </a:bodyPr>
          <a:lstStyle/>
          <a:p>
            <a:r>
              <a:rPr lang="en-GB" sz="4400" dirty="0">
                <a:solidFill>
                  <a:schemeClr val="bg1"/>
                </a:solidFill>
                <a:latin typeface="Champion HTFFeatherweight" pitchFamily="2" charset="0"/>
              </a:rPr>
              <a:t>Overview of Family MUAC </a:t>
            </a:r>
          </a:p>
        </p:txBody>
      </p:sp>
      <p:sp>
        <p:nvSpPr>
          <p:cNvPr id="8" name="TextBox 7"/>
          <p:cNvSpPr txBox="1"/>
          <p:nvPr/>
        </p:nvSpPr>
        <p:spPr>
          <a:xfrm>
            <a:off x="298853" y="1124668"/>
            <a:ext cx="4683964" cy="5632311"/>
          </a:xfrm>
          <a:prstGeom prst="rect">
            <a:avLst/>
          </a:prstGeom>
          <a:noFill/>
        </p:spPr>
        <p:txBody>
          <a:bodyPr wrap="square" rtlCol="0">
            <a:spAutoFit/>
          </a:bodyPr>
          <a:lstStyle/>
          <a:p>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Mothers understand and can do MUAC or MUAC by mothers:</a:t>
            </a:r>
          </a:p>
          <a:p>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Designed, piloted and tested by ALIMA in Niger from 2012 to 2014.</a:t>
            </a:r>
          </a:p>
          <a:p>
            <a:pPr marL="342900" indent="-342900">
              <a:buClr>
                <a:srgbClr val="0E793D"/>
              </a:buClr>
              <a:buFont typeface="Arial" panose="020B0604020202020204" pitchFamily="34" charset="0"/>
              <a:buChar cha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Involves empowering mothers and HH members through training to screen their own children for malnutrition by teaching them how to use color-coded Mid-Upper Arm Circumference (MUAC) tapes and check for oedema.</a:t>
            </a:r>
          </a:p>
        </p:txBody>
      </p:sp>
      <p:pic>
        <p:nvPicPr>
          <p:cNvPr id="3" name="Picture 2">
            <a:extLst>
              <a:ext uri="{FF2B5EF4-FFF2-40B4-BE49-F238E27FC236}">
                <a16:creationId xmlns:a16="http://schemas.microsoft.com/office/drawing/2014/main" id="{C72157A6-8B98-4F0C-850C-6FE7D59F8142}"/>
              </a:ext>
            </a:extLst>
          </p:cNvPr>
          <p:cNvPicPr>
            <a:picLocks noChangeAspect="1"/>
          </p:cNvPicPr>
          <p:nvPr/>
        </p:nvPicPr>
        <p:blipFill>
          <a:blip r:embed="rId4"/>
          <a:stretch>
            <a:fillRect/>
          </a:stretch>
        </p:blipFill>
        <p:spPr>
          <a:xfrm>
            <a:off x="5287616" y="1211756"/>
            <a:ext cx="3690049" cy="5181135"/>
          </a:xfrm>
          <a:prstGeom prst="rect">
            <a:avLst/>
          </a:prstGeom>
        </p:spPr>
      </p:pic>
    </p:spTree>
    <p:extLst>
      <p:ext uri="{BB962C8B-B14F-4D97-AF65-F5344CB8AC3E}">
        <p14:creationId xmlns:p14="http://schemas.microsoft.com/office/powerpoint/2010/main" val="4057961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9" name="TextBox 8"/>
          <p:cNvSpPr txBox="1"/>
          <p:nvPr/>
        </p:nvSpPr>
        <p:spPr>
          <a:xfrm>
            <a:off x="3659715" y="108646"/>
            <a:ext cx="5484284" cy="769441"/>
          </a:xfrm>
          <a:prstGeom prst="rect">
            <a:avLst/>
          </a:prstGeom>
          <a:noFill/>
        </p:spPr>
        <p:txBody>
          <a:bodyPr wrap="square" rtlCol="0">
            <a:spAutoFit/>
          </a:bodyPr>
          <a:lstStyle/>
          <a:p>
            <a:r>
              <a:rPr lang="en-GB" sz="4400" dirty="0">
                <a:solidFill>
                  <a:schemeClr val="bg1"/>
                </a:solidFill>
                <a:latin typeface="Champion HTFFeatherweight" pitchFamily="2" charset="0"/>
              </a:rPr>
              <a:t>Overview of Family MUAC </a:t>
            </a:r>
          </a:p>
        </p:txBody>
      </p:sp>
      <p:sp>
        <p:nvSpPr>
          <p:cNvPr id="8" name="TextBox 7"/>
          <p:cNvSpPr txBox="1"/>
          <p:nvPr/>
        </p:nvSpPr>
        <p:spPr>
          <a:xfrm>
            <a:off x="298852" y="1124668"/>
            <a:ext cx="8546293" cy="5262979"/>
          </a:xfrm>
          <a:prstGeom prst="rect">
            <a:avLst/>
          </a:prstGeom>
          <a:noFill/>
        </p:spPr>
        <p:txBody>
          <a:bodyPr wrap="square" rtlCol="0">
            <a:spAutoFit/>
          </a:bodyPr>
          <a:lstStyle/>
          <a:p>
            <a:r>
              <a:rPr lang="en-IE" sz="24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Target </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Mothers and caregivers of children 6-59 months</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At risk mothers and infants &lt; 6 months</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Pregnant and Lactating Women</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Adolescents and other interested community or HH members</a:t>
            </a:r>
          </a:p>
          <a:p>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24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Trainers</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Community/extension Health Workers</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Health promoters</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Nutrition educators</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Nurses</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Other key community workers</a:t>
            </a:r>
          </a:p>
        </p:txBody>
      </p:sp>
      <p:sp>
        <p:nvSpPr>
          <p:cNvPr id="2" name="Down Arrow 1"/>
          <p:cNvSpPr/>
          <p:nvPr/>
        </p:nvSpPr>
        <p:spPr>
          <a:xfrm>
            <a:off x="0" y="1592797"/>
            <a:ext cx="298852" cy="1285461"/>
          </a:xfrm>
          <a:prstGeom prst="down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Down Arrow 1">
            <a:extLst>
              <a:ext uri="{FF2B5EF4-FFF2-40B4-BE49-F238E27FC236}">
                <a16:creationId xmlns:a16="http://schemas.microsoft.com/office/drawing/2014/main" id="{41044421-50C8-46D1-9EC0-1D0CFA72ADA7}"/>
              </a:ext>
            </a:extLst>
          </p:cNvPr>
          <p:cNvSpPr/>
          <p:nvPr/>
        </p:nvSpPr>
        <p:spPr>
          <a:xfrm>
            <a:off x="0" y="4631848"/>
            <a:ext cx="298852" cy="1558684"/>
          </a:xfrm>
          <a:prstGeom prst="down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2156133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8" name="TextBox 7"/>
          <p:cNvSpPr txBox="1"/>
          <p:nvPr/>
        </p:nvSpPr>
        <p:spPr>
          <a:xfrm>
            <a:off x="182942" y="1002039"/>
            <a:ext cx="8546293" cy="4893647"/>
          </a:xfrm>
          <a:prstGeom prst="rect">
            <a:avLst/>
          </a:prstGeom>
          <a:noFill/>
        </p:spPr>
        <p:txBody>
          <a:bodyPr wrap="square" rtlCol="0">
            <a:spAutoFit/>
          </a:bodyPr>
          <a:lstStyle/>
          <a:p>
            <a:r>
              <a:rPr lang="en-GB" sz="24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Community sensitisation</a:t>
            </a:r>
          </a:p>
          <a:p>
            <a:endParaRPr lang="en-GB" sz="24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24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Key messages</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Simple and in local language</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Early detection contribute to reduce mortality risk and hospitalization </a:t>
            </a:r>
          </a:p>
          <a:p>
            <a:pPr>
              <a:buClr>
                <a:schemeClr val="accent6">
                  <a:lumMod val="75000"/>
                </a:schemeClr>
              </a:buCl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a:buClr>
                <a:schemeClr val="accent6">
                  <a:lumMod val="75000"/>
                </a:schemeClr>
              </a:buClr>
            </a:pPr>
            <a:r>
              <a:rPr lang="en-IE" sz="24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Communication tools/channels</a:t>
            </a: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Radio, Mobile (SMS) </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IEC materials e.g. posters, banners, etc.</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Town criers</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Social gatherings</a:t>
            </a:r>
          </a:p>
          <a:p>
            <a:pPr marL="342900" indent="-342900">
              <a:buClr>
                <a:schemeClr val="accent6">
                  <a:lumMod val="75000"/>
                </a:schemeClr>
              </a:buClr>
              <a:buFont typeface="Wingdings" panose="05000000000000000000" pitchFamily="2" charset="2"/>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Community-based group meetings</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TextBox 9">
            <a:extLst>
              <a:ext uri="{FF2B5EF4-FFF2-40B4-BE49-F238E27FC236}">
                <a16:creationId xmlns:a16="http://schemas.microsoft.com/office/drawing/2014/main" id="{F00FEFE8-489F-4A0D-A135-3F7E41EE0AC0}"/>
              </a:ext>
            </a:extLst>
          </p:cNvPr>
          <p:cNvSpPr txBox="1"/>
          <p:nvPr/>
        </p:nvSpPr>
        <p:spPr>
          <a:xfrm>
            <a:off x="3659715" y="108646"/>
            <a:ext cx="5484284" cy="769441"/>
          </a:xfrm>
          <a:prstGeom prst="rect">
            <a:avLst/>
          </a:prstGeom>
          <a:noFill/>
        </p:spPr>
        <p:txBody>
          <a:bodyPr wrap="square" rtlCol="0">
            <a:spAutoFit/>
          </a:bodyPr>
          <a:lstStyle/>
          <a:p>
            <a:r>
              <a:rPr lang="en-GB" sz="4400" dirty="0">
                <a:solidFill>
                  <a:schemeClr val="bg1"/>
                </a:solidFill>
                <a:latin typeface="Champion HTFFeatherweight" pitchFamily="2" charset="0"/>
              </a:rPr>
              <a:t>Overview of Family MUAC </a:t>
            </a:r>
          </a:p>
        </p:txBody>
      </p:sp>
      <p:grpSp>
        <p:nvGrpSpPr>
          <p:cNvPr id="15" name="Group 14">
            <a:extLst>
              <a:ext uri="{FF2B5EF4-FFF2-40B4-BE49-F238E27FC236}">
                <a16:creationId xmlns:a16="http://schemas.microsoft.com/office/drawing/2014/main" id="{F27F5429-5349-4F73-B67D-681F938B1F53}"/>
              </a:ext>
            </a:extLst>
          </p:cNvPr>
          <p:cNvGrpSpPr/>
          <p:nvPr/>
        </p:nvGrpSpPr>
        <p:grpSpPr>
          <a:xfrm>
            <a:off x="6253316" y="3185651"/>
            <a:ext cx="2590812" cy="3371973"/>
            <a:chOff x="6401602" y="2797116"/>
            <a:chExt cx="2486516" cy="3952238"/>
          </a:xfrm>
        </p:grpSpPr>
        <p:pic>
          <p:nvPicPr>
            <p:cNvPr id="5" name="Picture 4">
              <a:extLst>
                <a:ext uri="{FF2B5EF4-FFF2-40B4-BE49-F238E27FC236}">
                  <a16:creationId xmlns:a16="http://schemas.microsoft.com/office/drawing/2014/main" id="{77B07DA6-E012-4A7C-ACA8-2D18D5C9B0B6}"/>
                </a:ext>
              </a:extLst>
            </p:cNvPr>
            <p:cNvPicPr>
              <a:picLocks noChangeAspect="1"/>
            </p:cNvPicPr>
            <p:nvPr/>
          </p:nvPicPr>
          <p:blipFill>
            <a:blip r:embed="rId4"/>
            <a:stretch>
              <a:fillRect/>
            </a:stretch>
          </p:blipFill>
          <p:spPr>
            <a:xfrm>
              <a:off x="6401602" y="4965071"/>
              <a:ext cx="986161" cy="986161"/>
            </a:xfrm>
            <a:prstGeom prst="rect">
              <a:avLst/>
            </a:prstGeom>
          </p:spPr>
        </p:pic>
        <p:grpSp>
          <p:nvGrpSpPr>
            <p:cNvPr id="14" name="Group 13">
              <a:extLst>
                <a:ext uri="{FF2B5EF4-FFF2-40B4-BE49-F238E27FC236}">
                  <a16:creationId xmlns:a16="http://schemas.microsoft.com/office/drawing/2014/main" id="{6765BA8A-0D8E-4217-A6E3-8A3AFFC21CA6}"/>
                </a:ext>
              </a:extLst>
            </p:cNvPr>
            <p:cNvGrpSpPr/>
            <p:nvPr/>
          </p:nvGrpSpPr>
          <p:grpSpPr>
            <a:xfrm>
              <a:off x="6407445" y="2797116"/>
              <a:ext cx="2480673" cy="3952238"/>
              <a:chOff x="6378172" y="2797116"/>
              <a:chExt cx="2480673" cy="3952238"/>
            </a:xfrm>
          </p:grpSpPr>
          <p:pic>
            <p:nvPicPr>
              <p:cNvPr id="2" name="Picture 1">
                <a:extLst>
                  <a:ext uri="{FF2B5EF4-FFF2-40B4-BE49-F238E27FC236}">
                    <a16:creationId xmlns:a16="http://schemas.microsoft.com/office/drawing/2014/main" id="{36557CEB-F90E-4C70-9831-3556F55F2044}"/>
                  </a:ext>
                </a:extLst>
              </p:cNvPr>
              <p:cNvPicPr>
                <a:picLocks noChangeAspect="1"/>
              </p:cNvPicPr>
              <p:nvPr/>
            </p:nvPicPr>
            <p:blipFill>
              <a:blip r:embed="rId5"/>
              <a:stretch>
                <a:fillRect/>
              </a:stretch>
            </p:blipFill>
            <p:spPr>
              <a:xfrm>
                <a:off x="7767659" y="3789529"/>
                <a:ext cx="986161" cy="969816"/>
              </a:xfrm>
              <a:prstGeom prst="rect">
                <a:avLst/>
              </a:prstGeom>
            </p:spPr>
          </p:pic>
          <p:pic>
            <p:nvPicPr>
              <p:cNvPr id="3" name="Picture 2">
                <a:extLst>
                  <a:ext uri="{FF2B5EF4-FFF2-40B4-BE49-F238E27FC236}">
                    <a16:creationId xmlns:a16="http://schemas.microsoft.com/office/drawing/2014/main" id="{34F40E70-EADB-4E3C-8542-76744FA55ED5}"/>
                  </a:ext>
                </a:extLst>
              </p:cNvPr>
              <p:cNvPicPr>
                <a:picLocks noChangeAspect="1"/>
              </p:cNvPicPr>
              <p:nvPr/>
            </p:nvPicPr>
            <p:blipFill>
              <a:blip r:embed="rId6"/>
              <a:stretch>
                <a:fillRect/>
              </a:stretch>
            </p:blipFill>
            <p:spPr>
              <a:xfrm>
                <a:off x="6510581" y="2797116"/>
                <a:ext cx="1035452" cy="1041205"/>
              </a:xfrm>
              <a:prstGeom prst="rect">
                <a:avLst/>
              </a:prstGeom>
            </p:spPr>
          </p:pic>
          <p:pic>
            <p:nvPicPr>
              <p:cNvPr id="9" name="Picture 8">
                <a:extLst>
                  <a:ext uri="{FF2B5EF4-FFF2-40B4-BE49-F238E27FC236}">
                    <a16:creationId xmlns:a16="http://schemas.microsoft.com/office/drawing/2014/main" id="{D56B8E30-A691-4B22-832F-8D4CD1BD543B}"/>
                  </a:ext>
                </a:extLst>
              </p:cNvPr>
              <p:cNvPicPr>
                <a:picLocks noChangeAspect="1"/>
              </p:cNvPicPr>
              <p:nvPr/>
            </p:nvPicPr>
            <p:blipFill>
              <a:blip r:embed="rId7"/>
              <a:stretch>
                <a:fillRect/>
              </a:stretch>
            </p:blipFill>
            <p:spPr>
              <a:xfrm>
                <a:off x="7250943" y="5791735"/>
                <a:ext cx="900955" cy="957619"/>
              </a:xfrm>
              <a:prstGeom prst="rect">
                <a:avLst/>
              </a:prstGeom>
            </p:spPr>
          </p:pic>
          <p:pic>
            <p:nvPicPr>
              <p:cNvPr id="11" name="Picture 10">
                <a:extLst>
                  <a:ext uri="{FF2B5EF4-FFF2-40B4-BE49-F238E27FC236}">
                    <a16:creationId xmlns:a16="http://schemas.microsoft.com/office/drawing/2014/main" id="{F25275E0-807C-4336-A5FF-7996D87003D6}"/>
                  </a:ext>
                </a:extLst>
              </p:cNvPr>
              <p:cNvPicPr>
                <a:picLocks noChangeAspect="1"/>
              </p:cNvPicPr>
              <p:nvPr/>
            </p:nvPicPr>
            <p:blipFill>
              <a:blip r:embed="rId8"/>
              <a:stretch>
                <a:fillRect/>
              </a:stretch>
            </p:blipFill>
            <p:spPr>
              <a:xfrm>
                <a:off x="6378172" y="4046620"/>
                <a:ext cx="1035451" cy="918451"/>
              </a:xfrm>
              <a:prstGeom prst="rect">
                <a:avLst/>
              </a:prstGeom>
            </p:spPr>
          </p:pic>
          <p:pic>
            <p:nvPicPr>
              <p:cNvPr id="12" name="Picture 11">
                <a:extLst>
                  <a:ext uri="{FF2B5EF4-FFF2-40B4-BE49-F238E27FC236}">
                    <a16:creationId xmlns:a16="http://schemas.microsoft.com/office/drawing/2014/main" id="{AC1CD2B1-9A7F-430F-BB0D-D7C8F96CC174}"/>
                  </a:ext>
                </a:extLst>
              </p:cNvPr>
              <p:cNvPicPr>
                <a:picLocks noChangeAspect="1"/>
              </p:cNvPicPr>
              <p:nvPr/>
            </p:nvPicPr>
            <p:blipFill>
              <a:blip r:embed="rId9"/>
              <a:stretch>
                <a:fillRect/>
              </a:stretch>
            </p:blipFill>
            <p:spPr>
              <a:xfrm>
                <a:off x="7767659" y="2812488"/>
                <a:ext cx="1035451" cy="977041"/>
              </a:xfrm>
              <a:prstGeom prst="rect">
                <a:avLst/>
              </a:prstGeom>
            </p:spPr>
          </p:pic>
          <p:pic>
            <p:nvPicPr>
              <p:cNvPr id="13" name="Picture 12">
                <a:extLst>
                  <a:ext uri="{FF2B5EF4-FFF2-40B4-BE49-F238E27FC236}">
                    <a16:creationId xmlns:a16="http://schemas.microsoft.com/office/drawing/2014/main" id="{07EBF211-A783-4D5F-8184-460365E2F7A4}"/>
                  </a:ext>
                </a:extLst>
              </p:cNvPr>
              <p:cNvPicPr>
                <a:picLocks noChangeAspect="1"/>
              </p:cNvPicPr>
              <p:nvPr/>
            </p:nvPicPr>
            <p:blipFill>
              <a:blip r:embed="rId10"/>
              <a:stretch>
                <a:fillRect/>
              </a:stretch>
            </p:blipFill>
            <p:spPr>
              <a:xfrm>
                <a:off x="8089738" y="5202583"/>
                <a:ext cx="769107" cy="684822"/>
              </a:xfrm>
              <a:prstGeom prst="rect">
                <a:avLst/>
              </a:prstGeom>
            </p:spPr>
          </p:pic>
        </p:grpSp>
      </p:grpSp>
    </p:spTree>
    <p:extLst>
      <p:ext uri="{BB962C8B-B14F-4D97-AF65-F5344CB8AC3E}">
        <p14:creationId xmlns:p14="http://schemas.microsoft.com/office/powerpoint/2010/main" val="3534078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8" name="TextBox 7"/>
          <p:cNvSpPr txBox="1"/>
          <p:nvPr/>
        </p:nvSpPr>
        <p:spPr>
          <a:xfrm>
            <a:off x="182942" y="986733"/>
            <a:ext cx="8769329" cy="4524315"/>
          </a:xfrm>
          <a:prstGeom prst="rect">
            <a:avLst/>
          </a:prstGeom>
          <a:noFill/>
        </p:spPr>
        <p:txBody>
          <a:bodyPr wrap="square" rtlCol="0">
            <a:spAutoFit/>
          </a:bodyPr>
          <a:lstStyle/>
          <a:p>
            <a:r>
              <a:rPr lang="en-IE" sz="24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Training structure and content</a:t>
            </a:r>
          </a:p>
          <a:p>
            <a:pPr marL="342900" indent="-342900">
              <a:buClr>
                <a:schemeClr val="accent6">
                  <a:lumMod val="75000"/>
                </a:schemeClr>
              </a:buClr>
              <a:buFont typeface="Wingdings" panose="05000000000000000000" pitchFamily="2" charset="2"/>
              <a:buChar cha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Presentations including video and pictures (Theoretical session)</a:t>
            </a:r>
          </a:p>
          <a:p>
            <a:pPr marL="800100" lvl="1" indent="-342900">
              <a:buClr>
                <a:srgbClr val="0E793D"/>
              </a:buClr>
              <a:buFont typeface="Courier New" panose="02070309020205020404" pitchFamily="49" charset="0"/>
              <a:buChar char="o"/>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Description of malnutrition</a:t>
            </a:r>
          </a:p>
          <a:p>
            <a:pPr marL="800100" lvl="1" indent="-342900">
              <a:buClr>
                <a:srgbClr val="0E793D"/>
              </a:buClr>
              <a:buFont typeface="Courier New" panose="02070309020205020404" pitchFamily="49" charset="0"/>
              <a:buChar char="o"/>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How to detect malnutrition</a:t>
            </a:r>
          </a:p>
          <a:p>
            <a:pPr marL="800100" lvl="1" indent="-342900">
              <a:buClr>
                <a:srgbClr val="0E793D"/>
              </a:buClr>
              <a:buFont typeface="Courier New" panose="02070309020205020404" pitchFamily="49" charset="0"/>
              <a:buChar char="o"/>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How to treat malnutrition</a:t>
            </a:r>
          </a:p>
          <a:p>
            <a:pPr marL="342900" indent="-342900">
              <a:buClr>
                <a:srgbClr val="0E793D"/>
              </a:buClr>
              <a:buFont typeface="Arial" panose="020B0604020202020204" pitchFamily="34" charset="0"/>
              <a:buChar char="•"/>
            </a:pP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buClr>
                <a:srgbClr val="0E793D"/>
              </a:buClr>
              <a:buFont typeface="Arial" panose="020B0604020202020204" pitchFamily="34" charset="0"/>
              <a:buChar char="•"/>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Demonstrations (Practical session)</a:t>
            </a:r>
          </a:p>
          <a:p>
            <a:pPr marL="800100" lvl="1" indent="-342900">
              <a:buClr>
                <a:srgbClr val="0E793D"/>
              </a:buClr>
              <a:buFont typeface="Courier New" panose="02070309020205020404" pitchFamily="49" charset="0"/>
              <a:buChar char="o"/>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MUAC measurement</a:t>
            </a:r>
          </a:p>
          <a:p>
            <a:pPr marL="800100" lvl="1" indent="-342900">
              <a:buClr>
                <a:srgbClr val="0E793D"/>
              </a:buClr>
              <a:buFont typeface="Courier New" panose="02070309020205020404" pitchFamily="49" charset="0"/>
              <a:buChar char="o"/>
            </a:pPr>
            <a:r>
              <a:rPr lang="en-IE" sz="2400" dirty="0">
                <a:latin typeface="Arial Unicode MS" panose="020B0604020202020204" pitchFamily="34" charset="-128"/>
                <a:ea typeface="Arial Unicode MS" panose="020B0604020202020204" pitchFamily="34" charset="-128"/>
                <a:cs typeface="Arial Unicode MS" panose="020B0604020202020204" pitchFamily="34" charset="-128"/>
              </a:rPr>
              <a:t>Oedema detection</a:t>
            </a:r>
          </a:p>
          <a:p>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TextBox 9">
            <a:extLst>
              <a:ext uri="{FF2B5EF4-FFF2-40B4-BE49-F238E27FC236}">
                <a16:creationId xmlns:a16="http://schemas.microsoft.com/office/drawing/2014/main" id="{F00FEFE8-489F-4A0D-A135-3F7E41EE0AC0}"/>
              </a:ext>
            </a:extLst>
          </p:cNvPr>
          <p:cNvSpPr txBox="1"/>
          <p:nvPr/>
        </p:nvSpPr>
        <p:spPr>
          <a:xfrm>
            <a:off x="3659715" y="108646"/>
            <a:ext cx="5484284" cy="769441"/>
          </a:xfrm>
          <a:prstGeom prst="rect">
            <a:avLst/>
          </a:prstGeom>
          <a:noFill/>
        </p:spPr>
        <p:txBody>
          <a:bodyPr wrap="square" rtlCol="0">
            <a:spAutoFit/>
          </a:bodyPr>
          <a:lstStyle/>
          <a:p>
            <a:r>
              <a:rPr lang="en-GB" sz="4400" dirty="0">
                <a:solidFill>
                  <a:schemeClr val="bg1"/>
                </a:solidFill>
                <a:latin typeface="Champion HTFFeatherweight" pitchFamily="2" charset="0"/>
              </a:rPr>
              <a:t>Overview of Family MUAC </a:t>
            </a:r>
          </a:p>
        </p:txBody>
      </p:sp>
      <p:pic>
        <p:nvPicPr>
          <p:cNvPr id="2050" name="Picture 2" descr="Related image">
            <a:extLst>
              <a:ext uri="{FF2B5EF4-FFF2-40B4-BE49-F238E27FC236}">
                <a16:creationId xmlns:a16="http://schemas.microsoft.com/office/drawing/2014/main" id="{A92148ED-8DD9-4E2A-AB86-C88C2E0E3B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1478" y="2300749"/>
            <a:ext cx="2676832" cy="2676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0267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8" name="TextBox 7"/>
          <p:cNvSpPr txBox="1"/>
          <p:nvPr/>
        </p:nvSpPr>
        <p:spPr>
          <a:xfrm>
            <a:off x="208699" y="986733"/>
            <a:ext cx="8546293" cy="461665"/>
          </a:xfrm>
          <a:prstGeom prst="rect">
            <a:avLst/>
          </a:prstGeom>
          <a:noFill/>
        </p:spPr>
        <p:txBody>
          <a:bodyPr wrap="square" rtlCol="0">
            <a:spAutoFit/>
          </a:bodyPr>
          <a:lstStyle/>
          <a:p>
            <a:r>
              <a:rPr lang="en-IE" sz="2400" b="1" dirty="0" err="1">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ToT</a:t>
            </a:r>
            <a:r>
              <a:rPr lang="en-IE" sz="2400" b="1"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 and Cascade trainings opportunities</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2" name="Diagram 1"/>
          <p:cNvGraphicFramePr/>
          <p:nvPr>
            <p:extLst>
              <p:ext uri="{D42A27DB-BD31-4B8C-83A1-F6EECF244321}">
                <p14:modId xmlns:p14="http://schemas.microsoft.com/office/powerpoint/2010/main" val="1267407297"/>
              </p:ext>
            </p:extLst>
          </p:nvPr>
        </p:nvGraphicFramePr>
        <p:xfrm>
          <a:off x="789903" y="1557043"/>
          <a:ext cx="7826063" cy="51914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a:extLst>
              <a:ext uri="{FF2B5EF4-FFF2-40B4-BE49-F238E27FC236}">
                <a16:creationId xmlns:a16="http://schemas.microsoft.com/office/drawing/2014/main" id="{FED7481B-1915-4B1F-8C91-8550AB2E2BEC}"/>
              </a:ext>
            </a:extLst>
          </p:cNvPr>
          <p:cNvSpPr txBox="1"/>
          <p:nvPr/>
        </p:nvSpPr>
        <p:spPr>
          <a:xfrm>
            <a:off x="3659715" y="108646"/>
            <a:ext cx="5484284" cy="769441"/>
          </a:xfrm>
          <a:prstGeom prst="rect">
            <a:avLst/>
          </a:prstGeom>
          <a:noFill/>
        </p:spPr>
        <p:txBody>
          <a:bodyPr wrap="square" rtlCol="0">
            <a:spAutoFit/>
          </a:bodyPr>
          <a:lstStyle/>
          <a:p>
            <a:r>
              <a:rPr lang="en-GB" sz="4400" dirty="0">
                <a:solidFill>
                  <a:schemeClr val="bg1"/>
                </a:solidFill>
                <a:latin typeface="Champion HTFFeatherweight" pitchFamily="2" charset="0"/>
              </a:rPr>
              <a:t>Overview of Family MUAC </a:t>
            </a:r>
          </a:p>
        </p:txBody>
      </p:sp>
    </p:spTree>
    <p:extLst>
      <p:ext uri="{BB962C8B-B14F-4D97-AF65-F5344CB8AC3E}">
        <p14:creationId xmlns:p14="http://schemas.microsoft.com/office/powerpoint/2010/main" val="719427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3999" cy="878088"/>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391" y="0"/>
            <a:ext cx="2285220" cy="878088"/>
          </a:xfrm>
          <a:prstGeom prst="rect">
            <a:avLst/>
          </a:prstGeom>
        </p:spPr>
      </p:pic>
      <p:sp>
        <p:nvSpPr>
          <p:cNvPr id="8" name="TextBox 7"/>
          <p:cNvSpPr txBox="1"/>
          <p:nvPr/>
        </p:nvSpPr>
        <p:spPr>
          <a:xfrm>
            <a:off x="118548" y="878087"/>
            <a:ext cx="8546293" cy="5940088"/>
          </a:xfrm>
          <a:prstGeom prst="rect">
            <a:avLst/>
          </a:prstGeom>
          <a:noFill/>
        </p:spPr>
        <p:txBody>
          <a:bodyPr wrap="square" rtlCol="0">
            <a:spAutoFit/>
          </a:bodyPr>
          <a:lstStyle/>
          <a:p>
            <a:r>
              <a:rPr lang="en-IE" sz="2400"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Monitoring and Evaluation activities to be performed by supervisors</a:t>
            </a:r>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IE" sz="24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lgn="just">
              <a:buClr>
                <a:srgbClr val="0E793D"/>
              </a:buClr>
              <a:buFont typeface="Arial" panose="020B0604020202020204" pitchFamily="34" charset="0"/>
              <a:buChar char="•"/>
            </a:pPr>
            <a:r>
              <a:rPr lang="en-IE" sz="2200"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rPr>
              <a:t>Post-training evaluation</a:t>
            </a: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 several weeks after training, assess knowledge &amp; ability of trained caregivers to assess malnutrition in randomly selected HH </a:t>
            </a:r>
          </a:p>
          <a:p>
            <a:pPr algn="just">
              <a:buClr>
                <a:srgbClr val="0E793D"/>
              </a:buClr>
            </a:pPr>
            <a:r>
              <a:rPr lang="en-IE" sz="2200" dirty="0">
                <a:solidFill>
                  <a:srgbClr val="0E793D"/>
                </a:solidFill>
                <a:latin typeface="Arial Unicode MS" panose="020B0604020202020204" pitchFamily="34" charset="-128"/>
                <a:ea typeface="Arial Unicode MS" panose="020B0604020202020204" pitchFamily="34" charset="-128"/>
                <a:cs typeface="Arial Unicode MS" panose="020B0604020202020204" pitchFamily="34" charset="-128"/>
                <a:sym typeface="Wingdings" panose="05000000000000000000" pitchFamily="2" charset="2"/>
              </a:rPr>
              <a:t></a:t>
            </a: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sym typeface="Wingdings" panose="05000000000000000000" pitchFamily="2" charset="2"/>
              </a:rPr>
              <a:t> </a:t>
            </a: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refresher training to be conducted if ≥ 25% of the assessments found to be insufficient.</a:t>
            </a:r>
          </a:p>
          <a:p>
            <a:pPr marL="342900" indent="-342900" algn="just">
              <a:buClr>
                <a:srgbClr val="0E793D"/>
              </a:buClr>
              <a:buFont typeface="Arial" panose="020B0604020202020204" pitchFamily="34" charset="0"/>
              <a:buChar cha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lgn="just">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Consistency between MUAC colour reported by caregiver &amp; measurement done by PHF/Hospital staff =&gt; refresher training to be conducted if consistency &lt;90%.</a:t>
            </a:r>
          </a:p>
          <a:p>
            <a:pPr marL="342900" indent="-342900" algn="just">
              <a:buClr>
                <a:srgbClr val="0E793D"/>
              </a:buClr>
              <a:buFont typeface="Arial" panose="020B0604020202020204" pitchFamily="34" charset="0"/>
              <a:buChar char="•"/>
            </a:pPr>
            <a:endParaRPr lang="en-IE" sz="2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342900" indent="-342900" algn="just">
              <a:buClr>
                <a:srgbClr val="0E793D"/>
              </a:buClr>
              <a:buFont typeface="Arial" panose="020B0604020202020204" pitchFamily="34" charset="0"/>
              <a:buChar char="•"/>
            </a:pPr>
            <a:r>
              <a:rPr lang="en-IE" sz="2200" dirty="0">
                <a:latin typeface="Arial Unicode MS" panose="020B0604020202020204" pitchFamily="34" charset="-128"/>
                <a:ea typeface="Arial Unicode MS" panose="020B0604020202020204" pitchFamily="34" charset="-128"/>
                <a:cs typeface="Arial Unicode MS" panose="020B0604020202020204" pitchFamily="34" charset="-128"/>
              </a:rPr>
              <a:t>Control MUAC at admission in health facility to ensure mothers brought their child for treatment quickly after detecting the first signs of MN and before the child has reached a critical stage of MN.</a:t>
            </a:r>
          </a:p>
        </p:txBody>
      </p:sp>
      <p:sp>
        <p:nvSpPr>
          <p:cNvPr id="4" name="Rectangle 2"/>
          <p:cNvSpPr>
            <a:spLocks noChangeArrowheads="1"/>
          </p:cNvSpPr>
          <p:nvPr/>
        </p:nvSpPr>
        <p:spPr bwMode="auto">
          <a:xfrm>
            <a:off x="0" y="167044"/>
            <a:ext cx="22442" cy="1231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TextBox 9">
            <a:extLst>
              <a:ext uri="{FF2B5EF4-FFF2-40B4-BE49-F238E27FC236}">
                <a16:creationId xmlns:a16="http://schemas.microsoft.com/office/drawing/2014/main" id="{B596B4FA-F8A6-4516-9D84-86757AE23FD4}"/>
              </a:ext>
            </a:extLst>
          </p:cNvPr>
          <p:cNvSpPr txBox="1"/>
          <p:nvPr/>
        </p:nvSpPr>
        <p:spPr>
          <a:xfrm>
            <a:off x="3659715" y="108646"/>
            <a:ext cx="5484284" cy="769441"/>
          </a:xfrm>
          <a:prstGeom prst="rect">
            <a:avLst/>
          </a:prstGeom>
          <a:noFill/>
        </p:spPr>
        <p:txBody>
          <a:bodyPr wrap="square" rtlCol="0">
            <a:spAutoFit/>
          </a:bodyPr>
          <a:lstStyle/>
          <a:p>
            <a:r>
              <a:rPr lang="en-GB" sz="4400" dirty="0">
                <a:solidFill>
                  <a:schemeClr val="bg1"/>
                </a:solidFill>
                <a:latin typeface="Champion HTFFeatherweight" pitchFamily="2" charset="0"/>
              </a:rPr>
              <a:t>Overview of Family MUAC </a:t>
            </a:r>
          </a:p>
        </p:txBody>
      </p:sp>
    </p:spTree>
    <p:extLst>
      <p:ext uri="{BB962C8B-B14F-4D97-AF65-F5344CB8AC3E}">
        <p14:creationId xmlns:p14="http://schemas.microsoft.com/office/powerpoint/2010/main" val="258730468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OAL Powerpoint Template [Read-Only]" id="{E0E65FEA-CB9F-4E65-9C31-39CAD770762C}" vid="{88585551-755A-4147-A4E1-10FA043999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tothedocument xmlns="2b25d704-ef8b-4958-9e9c-58fa6e97cd75">
      <Url xsi:nil="true"/>
      <Description xsi:nil="true"/>
    </Linktothedocument>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7956E19E1164DBBFD7519FCA2A2FF" ma:contentTypeVersion="13" ma:contentTypeDescription="Create a new document." ma:contentTypeScope="" ma:versionID="9f25eace2fe7a5eb01eea13412ff17af">
  <xsd:schema xmlns:xsd="http://www.w3.org/2001/XMLSchema" xmlns:xs="http://www.w3.org/2001/XMLSchema" xmlns:p="http://schemas.microsoft.com/office/2006/metadata/properties" xmlns:ns2="2b25d704-ef8b-4958-9e9c-58fa6e97cd75" xmlns:ns3="549700cb-8cbd-4942-909e-ce044ff32878" targetNamespace="http://schemas.microsoft.com/office/2006/metadata/properties" ma:root="true" ma:fieldsID="ffe315c58c6c0529cb4d051099d9f367" ns2:_="" ns3:_="">
    <xsd:import namespace="2b25d704-ef8b-4958-9e9c-58fa6e97cd75"/>
    <xsd:import namespace="549700cb-8cbd-4942-909e-ce044ff3287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Linktothedocument" minOccurs="0"/>
                <xsd:element ref="ns2:MediaServiceDateTaken"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25d704-ef8b-4958-9e9c-58fa6e97cd7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inktothedocument" ma:index="16" nillable="true" ma:displayName="Link to the document" ma:format="Hyperlink" ma:internalName="Linktothedocument">
      <xsd:complexType>
        <xsd:complexContent>
          <xsd:extension base="dms:URL">
            <xsd:sequence>
              <xsd:element name="Url" type="dms:ValidUrl" minOccurs="0" nillable="true"/>
              <xsd:element name="Description" type="xsd:string" nillable="true"/>
            </xsd:sequence>
          </xsd:extension>
        </xsd:complexContent>
      </xsd:complex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49700cb-8cbd-4942-909e-ce044ff3287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AE8668-860D-41F7-803D-F78E930D1D4C}">
  <ds:schemaRefs>
    <ds:schemaRef ds:uri="http://schemas.microsoft.com/office/2006/documentManagement/types"/>
    <ds:schemaRef ds:uri="http://purl.org/dc/dcmitype/"/>
    <ds:schemaRef ds:uri="http://purl.org/dc/elements/1.1/"/>
    <ds:schemaRef ds:uri="http://schemas.microsoft.com/office/infopath/2007/PartnerControls"/>
    <ds:schemaRef ds:uri="http://schemas.microsoft.com/office/2006/metadata/properties"/>
    <ds:schemaRef ds:uri="ea89bce3-1176-499f-8d3e-bfd33d46592b"/>
    <ds:schemaRef ds:uri="http://schemas.openxmlformats.org/package/2006/metadata/core-properties"/>
    <ds:schemaRef ds:uri="5a444593-0bde-442c-b227-1c1159eb760e"/>
    <ds:schemaRef ds:uri="http://www.w3.org/XML/1998/namespace"/>
    <ds:schemaRef ds:uri="http://purl.org/dc/terms/"/>
  </ds:schemaRefs>
</ds:datastoreItem>
</file>

<file path=customXml/itemProps2.xml><?xml version="1.0" encoding="utf-8"?>
<ds:datastoreItem xmlns:ds="http://schemas.openxmlformats.org/officeDocument/2006/customXml" ds:itemID="{433802EE-0987-42F3-A3BF-BA808F2E8F96}">
  <ds:schemaRefs>
    <ds:schemaRef ds:uri="http://schemas.microsoft.com/sharepoint/v3/contenttype/forms"/>
  </ds:schemaRefs>
</ds:datastoreItem>
</file>

<file path=customXml/itemProps3.xml><?xml version="1.0" encoding="utf-8"?>
<ds:datastoreItem xmlns:ds="http://schemas.openxmlformats.org/officeDocument/2006/customXml" ds:itemID="{8E1AB356-547B-403D-9300-33166AA16BB1}"/>
</file>

<file path=docProps/app.xml><?xml version="1.0" encoding="utf-8"?>
<Properties xmlns="http://schemas.openxmlformats.org/officeDocument/2006/extended-properties" xmlns:vt="http://schemas.openxmlformats.org/officeDocument/2006/docPropsVTypes">
  <Template>GOAL Powerpoint Template</Template>
  <TotalTime>12963</TotalTime>
  <Words>2567</Words>
  <Application>Microsoft Office PowerPoint</Application>
  <PresentationFormat>On-screen Show (4:3)</PresentationFormat>
  <Paragraphs>351</Paragraphs>
  <Slides>34</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Calibri</vt:lpstr>
      <vt:lpstr>Champion HTFFeatherweight</vt:lpstr>
      <vt:lpstr>Courier New</vt:lpstr>
      <vt:lpstr>Arial</vt:lpstr>
      <vt:lpstr>Wingdings</vt:lpstr>
      <vt:lpstr>Arial Unicode MS</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Sinead O'Mahony</dc:creator>
  <cp:lastModifiedBy>Marlene Hebie</cp:lastModifiedBy>
  <cp:revision>196</cp:revision>
  <dcterms:created xsi:type="dcterms:W3CDTF">2016-03-25T11:34:23Z</dcterms:created>
  <dcterms:modified xsi:type="dcterms:W3CDTF">2020-05-26T08:19:01Z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0x0101005037956E19E1164DBBFD7519FCA2A2FF</vt:lpwstr>
  </property>
</Properties>
</file>